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73" r:id="rId2"/>
    <p:sldId id="274" r:id="rId3"/>
    <p:sldId id="259" r:id="rId4"/>
    <p:sldId id="276" r:id="rId5"/>
    <p:sldId id="277" r:id="rId6"/>
    <p:sldId id="279" r:id="rId7"/>
    <p:sldId id="278" r:id="rId8"/>
    <p:sldId id="256" r:id="rId9"/>
    <p:sldId id="257" r:id="rId10"/>
    <p:sldId id="258" r:id="rId11"/>
    <p:sldId id="310" r:id="rId12"/>
    <p:sldId id="311" r:id="rId13"/>
    <p:sldId id="312" r:id="rId14"/>
    <p:sldId id="313" r:id="rId15"/>
    <p:sldId id="314" r:id="rId16"/>
    <p:sldId id="280" r:id="rId17"/>
    <p:sldId id="281" r:id="rId18"/>
    <p:sldId id="260" r:id="rId19"/>
    <p:sldId id="261" r:id="rId20"/>
    <p:sldId id="262" r:id="rId21"/>
    <p:sldId id="263" r:id="rId22"/>
    <p:sldId id="285" r:id="rId23"/>
    <p:sldId id="282" r:id="rId24"/>
    <p:sldId id="283" r:id="rId25"/>
    <p:sldId id="284" r:id="rId26"/>
    <p:sldId id="265" r:id="rId27"/>
    <p:sldId id="287" r:id="rId28"/>
    <p:sldId id="286" r:id="rId29"/>
    <p:sldId id="266" r:id="rId30"/>
    <p:sldId id="288" r:id="rId31"/>
    <p:sldId id="308" r:id="rId32"/>
    <p:sldId id="309" r:id="rId33"/>
    <p:sldId id="289" r:id="rId34"/>
    <p:sldId id="290" r:id="rId35"/>
    <p:sldId id="291" r:id="rId36"/>
    <p:sldId id="267" r:id="rId37"/>
    <p:sldId id="268" r:id="rId38"/>
    <p:sldId id="269" r:id="rId39"/>
    <p:sldId id="270" r:id="rId40"/>
    <p:sldId id="271" r:id="rId41"/>
    <p:sldId id="292" r:id="rId42"/>
    <p:sldId id="293" r:id="rId43"/>
    <p:sldId id="294" r:id="rId44"/>
    <p:sldId id="295" r:id="rId45"/>
    <p:sldId id="296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297" r:id="rId55"/>
    <p:sldId id="298" r:id="rId56"/>
    <p:sldId id="299" r:id="rId57"/>
  </p:sldIdLst>
  <p:sldSz cx="9144000" cy="6858000" type="screen4x3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79" autoAdjust="0"/>
    <p:restoredTop sz="94806"/>
  </p:normalViewPr>
  <p:slideViewPr>
    <p:cSldViewPr snapToGrid="0">
      <p:cViewPr varScale="1">
        <p:scale>
          <a:sx n="119" d="100"/>
          <a:sy n="119" d="100"/>
        </p:scale>
        <p:origin x="125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95" d="100"/>
          <a:sy n="95" d="100"/>
        </p:scale>
        <p:origin x="306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C63D3F-0352-EF45-A95C-C8137A1B6577}" type="datetimeFigureOut">
              <a:rPr lang="ja-JP" altLang="en-US" smtClean="0"/>
              <a:pPr/>
              <a:t>2019/5/21</a:t>
            </a:fld>
            <a:endParaRPr lang="ja-JP" altLang="en-US"/>
          </a:p>
        </p:txBody>
      </p:sp>
      <p:sp>
        <p:nvSpPr>
          <p:cNvPr id="4" name="スライド イメージ プレースホル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8B8C6D-C3B1-8D4B-883D-F931C7D3B8B2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85302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B8C6D-C3B1-8D4B-883D-F931C7D3B8B2}" type="slidenum">
              <a:rPr lang="ja-JP" altLang="en-US" smtClean="0"/>
              <a:pPr/>
              <a:t>30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12443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Line 15"/>
          <p:cNvSpPr>
            <a:spLocks noChangeShapeType="1"/>
          </p:cNvSpPr>
          <p:nvPr userDrawn="1"/>
        </p:nvSpPr>
        <p:spPr bwMode="auto">
          <a:xfrm>
            <a:off x="1187450" y="549275"/>
            <a:ext cx="6840538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ja-JP" altLang="en-US" dirty="0">
              <a:ea typeface="ＭＳ Ｐゴシック" pitchFamily="50" charset="-128"/>
            </a:endParaRPr>
          </a:p>
        </p:txBody>
      </p:sp>
      <p:sp>
        <p:nvSpPr>
          <p:cNvPr id="17" name="タイトル 16"/>
          <p:cNvSpPr>
            <a:spLocks noGrp="1"/>
          </p:cNvSpPr>
          <p:nvPr>
            <p:ph type="title"/>
          </p:nvPr>
        </p:nvSpPr>
        <p:spPr>
          <a:xfrm>
            <a:off x="0" y="35070"/>
            <a:ext cx="9144000" cy="51420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4" name="テキスト ボックス 3"/>
          <p:cNvSpPr txBox="1"/>
          <p:nvPr userDrawn="1"/>
        </p:nvSpPr>
        <p:spPr>
          <a:xfrm>
            <a:off x="8364319" y="0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F5B46FAB-65ED-4845-AEFA-C95ED8B299B8}" type="slidenum">
              <a:rPr kumimoji="1" lang="ja-JP" altLang="en-US" sz="1600" smtClean="0">
                <a:latin typeface="+mj-ea"/>
                <a:ea typeface="+mj-ea"/>
              </a:rPr>
              <a:pPr/>
              <a:t>‹#›</a:t>
            </a:fld>
            <a:r>
              <a:rPr kumimoji="1" lang="en-US" altLang="ja-JP" sz="1600" dirty="0">
                <a:latin typeface="+mj-ea"/>
                <a:ea typeface="+mj-ea"/>
              </a:rPr>
              <a:t>/52</a:t>
            </a:r>
            <a:endParaRPr kumimoji="1" lang="ja-JP" altLang="en-US" sz="1600" dirty="0">
              <a:latin typeface="+mj-ea"/>
              <a:ea typeface="+mj-ea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4572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プログラミングとは何か？</a:t>
            </a:r>
            <a:r>
              <a:rPr kumimoji="1" lang="en-US" altLang="ja-JP" dirty="0"/>
              <a:t>(1/3)</a:t>
            </a:r>
            <a:endParaRPr kumimoji="1" lang="ja-JP" altLang="en-US" dirty="0"/>
          </a:p>
        </p:txBody>
      </p:sp>
      <p:pic>
        <p:nvPicPr>
          <p:cNvPr id="1026" name="Picture 2" descr="ãã¹ã¯ãããã³ã³ãã¥ã¼ã¿ã®ã¤ã©ã¹ã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091" y="2263911"/>
            <a:ext cx="1981338" cy="1483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/>
          <p:cNvSpPr txBox="1"/>
          <p:nvPr/>
        </p:nvSpPr>
        <p:spPr>
          <a:xfrm>
            <a:off x="169820" y="701072"/>
            <a:ext cx="3839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コンピュータにできること</a:t>
            </a:r>
            <a:endParaRPr kumimoji="1" lang="en-US" altLang="ja-JP" sz="2800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CE36D4F-4DE5-854C-BDD0-FAE283774C41}"/>
              </a:ext>
            </a:extLst>
          </p:cNvPr>
          <p:cNvSpPr/>
          <p:nvPr/>
        </p:nvSpPr>
        <p:spPr>
          <a:xfrm>
            <a:off x="6284622" y="4107753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A53949A-D71E-3244-88AE-84BB999C49A2}"/>
              </a:ext>
            </a:extLst>
          </p:cNvPr>
          <p:cNvSpPr/>
          <p:nvPr/>
        </p:nvSpPr>
        <p:spPr>
          <a:xfrm>
            <a:off x="6284622" y="4467793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5C27C01-918B-6541-A929-9EBAAA48C06F}"/>
              </a:ext>
            </a:extLst>
          </p:cNvPr>
          <p:cNvSpPr/>
          <p:nvPr/>
        </p:nvSpPr>
        <p:spPr>
          <a:xfrm>
            <a:off x="6284622" y="4827833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rgbClr val="FF0000"/>
                </a:solidFill>
              </a:rPr>
              <a:t>30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594F36B-4B2D-A347-93B7-B9DC997CB974}"/>
              </a:ext>
            </a:extLst>
          </p:cNvPr>
          <p:cNvSpPr/>
          <p:nvPr/>
        </p:nvSpPr>
        <p:spPr>
          <a:xfrm>
            <a:off x="6284622" y="5187873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E3673BB-7A0C-024D-A471-7236EFC40771}"/>
              </a:ext>
            </a:extLst>
          </p:cNvPr>
          <p:cNvSpPr/>
          <p:nvPr/>
        </p:nvSpPr>
        <p:spPr>
          <a:xfrm>
            <a:off x="6284622" y="5547913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1C7BE561-3CA4-0149-AC94-3EF1611E2F05}"/>
              </a:ext>
            </a:extLst>
          </p:cNvPr>
          <p:cNvSpPr/>
          <p:nvPr/>
        </p:nvSpPr>
        <p:spPr>
          <a:xfrm>
            <a:off x="6284622" y="5907953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CD38165-A854-9A4D-83C1-71CEF2917294}"/>
              </a:ext>
            </a:extLst>
          </p:cNvPr>
          <p:cNvSpPr txBox="1"/>
          <p:nvPr/>
        </p:nvSpPr>
        <p:spPr>
          <a:xfrm>
            <a:off x="7724782" y="410775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3B82427-FCEA-2E4E-B566-9068189805BB}"/>
              </a:ext>
            </a:extLst>
          </p:cNvPr>
          <p:cNvSpPr txBox="1"/>
          <p:nvPr/>
        </p:nvSpPr>
        <p:spPr>
          <a:xfrm>
            <a:off x="7724782" y="446779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6D1B92F-6A44-C247-9CD0-4E2858D63782}"/>
              </a:ext>
            </a:extLst>
          </p:cNvPr>
          <p:cNvSpPr txBox="1"/>
          <p:nvPr/>
        </p:nvSpPr>
        <p:spPr>
          <a:xfrm>
            <a:off x="7724782" y="482783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764CFC3-0755-6D43-BEB4-1B7700FB7F47}"/>
              </a:ext>
            </a:extLst>
          </p:cNvPr>
          <p:cNvSpPr txBox="1"/>
          <p:nvPr/>
        </p:nvSpPr>
        <p:spPr>
          <a:xfrm>
            <a:off x="7724782" y="518787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3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5349F11-6BD4-6A4D-A4A3-B6DC6348A19C}"/>
              </a:ext>
            </a:extLst>
          </p:cNvPr>
          <p:cNvSpPr txBox="1"/>
          <p:nvPr/>
        </p:nvSpPr>
        <p:spPr>
          <a:xfrm>
            <a:off x="7724782" y="554791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4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498FA31-B905-F54D-AAA5-C69A3D7177CA}"/>
              </a:ext>
            </a:extLst>
          </p:cNvPr>
          <p:cNvSpPr txBox="1"/>
          <p:nvPr/>
        </p:nvSpPr>
        <p:spPr>
          <a:xfrm>
            <a:off x="7724782" y="590795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5</a:t>
            </a:r>
            <a:r>
              <a:rPr lang="ja-JP" altLang="en-US"/>
              <a:t>番地</a:t>
            </a:r>
            <a:endParaRPr kumimoji="1" lang="ja-JP" altLang="en-US"/>
          </a:p>
        </p:txBody>
      </p:sp>
      <p:pic>
        <p:nvPicPr>
          <p:cNvPr id="1028" name="Picture 4" descr="CPUã®ã¤ã©ã¹ãï¼ã³ã³ãã¥ã¼ã¿ã¼ï¼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092" y="3915348"/>
            <a:ext cx="1709531" cy="147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ã¡ã¢ãªã¼ã®ã¤ã©ã¹ãï¼ã³ã³ãã¥ã¼ã¿ã¼ï¼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840" y="2290008"/>
            <a:ext cx="1646804" cy="167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>
            <a:stCxn id="5" idx="1"/>
          </p:cNvCxnSpPr>
          <p:nvPr/>
        </p:nvCxnSpPr>
        <p:spPr>
          <a:xfrm flipH="1">
            <a:off x="3657600" y="4287773"/>
            <a:ext cx="2627022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>
            <a:stCxn id="6" idx="1"/>
          </p:cNvCxnSpPr>
          <p:nvPr/>
        </p:nvCxnSpPr>
        <p:spPr>
          <a:xfrm flipH="1" flipV="1">
            <a:off x="3657600" y="4647812"/>
            <a:ext cx="2627022" cy="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/>
          <p:cNvSpPr txBox="1"/>
          <p:nvPr/>
        </p:nvSpPr>
        <p:spPr>
          <a:xfrm>
            <a:off x="169820" y="1308204"/>
            <a:ext cx="34115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・メモリから読み込む</a:t>
            </a:r>
            <a:endParaRPr kumimoji="1" lang="en-US" altLang="ja-JP" sz="2400" dirty="0"/>
          </a:p>
          <a:p>
            <a:r>
              <a:rPr lang="ja-JP" altLang="en-US" sz="2400" dirty="0"/>
              <a:t>・何か計算する</a:t>
            </a:r>
            <a:endParaRPr lang="en-US" altLang="ja-JP" sz="2400" dirty="0"/>
          </a:p>
          <a:p>
            <a:r>
              <a:rPr lang="ja-JP" altLang="en-US" sz="2400" dirty="0"/>
              <a:t>・結果をメモリに書き込む</a:t>
            </a:r>
            <a:endParaRPr lang="en-US" altLang="ja-JP" sz="2400" dirty="0"/>
          </a:p>
        </p:txBody>
      </p:sp>
      <p:sp>
        <p:nvSpPr>
          <p:cNvPr id="26" name="テキスト ボックス 25"/>
          <p:cNvSpPr txBox="1"/>
          <p:nvPr/>
        </p:nvSpPr>
        <p:spPr>
          <a:xfrm flipH="1">
            <a:off x="1865242" y="2971478"/>
            <a:ext cx="16518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CPU</a:t>
            </a:r>
            <a:endParaRPr lang="en-US" altLang="ja-JP" sz="2400" dirty="0"/>
          </a:p>
          <a:p>
            <a:pPr algn="ctr"/>
            <a:r>
              <a:rPr kumimoji="1" lang="en-US" altLang="ja-JP" sz="2400" dirty="0"/>
              <a:t>(</a:t>
            </a:r>
            <a:r>
              <a:rPr kumimoji="1" lang="ja-JP" altLang="en-US" sz="2400" dirty="0"/>
              <a:t>演算</a:t>
            </a:r>
            <a:r>
              <a:rPr lang="ja-JP" altLang="en-US" sz="2400" dirty="0"/>
              <a:t>装置</a:t>
            </a:r>
            <a:r>
              <a:rPr kumimoji="1" lang="en-US" altLang="ja-JP" sz="2400" dirty="0"/>
              <a:t>)</a:t>
            </a:r>
            <a:endParaRPr kumimoji="1" lang="ja-JP" altLang="en-US" sz="2400" dirty="0"/>
          </a:p>
        </p:txBody>
      </p:sp>
      <p:sp>
        <p:nvSpPr>
          <p:cNvPr id="30" name="テキスト ボックス 29"/>
          <p:cNvSpPr txBox="1"/>
          <p:nvPr/>
        </p:nvSpPr>
        <p:spPr>
          <a:xfrm flipH="1">
            <a:off x="6284622" y="1458221"/>
            <a:ext cx="16518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/>
              <a:t>メモリ</a:t>
            </a:r>
            <a:endParaRPr lang="en-US" altLang="ja-JP" sz="2400" dirty="0"/>
          </a:p>
          <a:p>
            <a:pPr algn="ctr"/>
            <a:r>
              <a:rPr kumimoji="1" lang="en-US" altLang="ja-JP" sz="2400" dirty="0"/>
              <a:t>(</a:t>
            </a:r>
            <a:r>
              <a:rPr lang="ja-JP" altLang="en-US" sz="2400" dirty="0"/>
              <a:t>記憶装置</a:t>
            </a:r>
            <a:r>
              <a:rPr kumimoji="1" lang="en-US" altLang="ja-JP" sz="2400" dirty="0"/>
              <a:t>)</a:t>
            </a:r>
            <a:endParaRPr kumimoji="1" lang="ja-JP" altLang="en-US" sz="2400" dirty="0"/>
          </a:p>
        </p:txBody>
      </p:sp>
      <p:cxnSp>
        <p:nvCxnSpPr>
          <p:cNvPr id="28" name="直線矢印コネクタ 27"/>
          <p:cNvCxnSpPr>
            <a:endCxn id="7" idx="1"/>
          </p:cNvCxnSpPr>
          <p:nvPr/>
        </p:nvCxnSpPr>
        <p:spPr>
          <a:xfrm>
            <a:off x="3737113" y="5007853"/>
            <a:ext cx="2547509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/>
          <p:cNvSpPr txBox="1"/>
          <p:nvPr/>
        </p:nvSpPr>
        <p:spPr>
          <a:xfrm>
            <a:off x="3804091" y="5264817"/>
            <a:ext cx="20313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10+20 = 30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6755065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9A21F4-7D21-984C-9296-1C74149B9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06D16B6-8BF6-544D-A7DB-F8DF4736E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01" y="1699707"/>
            <a:ext cx="7239896" cy="3846195"/>
          </a:xfrm>
          <a:prstGeom prst="rect">
            <a:avLst/>
          </a:prstGeom>
        </p:spPr>
      </p:pic>
      <p:sp>
        <p:nvSpPr>
          <p:cNvPr id="5" name="円/楕円 4">
            <a:extLst>
              <a:ext uri="{FF2B5EF4-FFF2-40B4-BE49-F238E27FC236}">
                <a16:creationId xmlns:a16="http://schemas.microsoft.com/office/drawing/2014/main" id="{450C9B70-816C-9347-AC42-35DBC9B6DD0E}"/>
              </a:ext>
            </a:extLst>
          </p:cNvPr>
          <p:cNvSpPr/>
          <p:nvPr/>
        </p:nvSpPr>
        <p:spPr>
          <a:xfrm>
            <a:off x="4873215" y="4722606"/>
            <a:ext cx="774549" cy="441064"/>
          </a:xfrm>
          <a:prstGeom prst="ellipse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98252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6B05E2-4AF4-6A49-B27B-C2C2E69B5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57175A1-D12F-8243-8770-8B7926FBB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52" y="1280159"/>
            <a:ext cx="8495377" cy="4513169"/>
          </a:xfrm>
          <a:prstGeom prst="rect">
            <a:avLst/>
          </a:prstGeom>
        </p:spPr>
      </p:pic>
      <p:sp>
        <p:nvSpPr>
          <p:cNvPr id="5" name="円/楕円 4">
            <a:extLst>
              <a:ext uri="{FF2B5EF4-FFF2-40B4-BE49-F238E27FC236}">
                <a16:creationId xmlns:a16="http://schemas.microsoft.com/office/drawing/2014/main" id="{8874F9B9-924C-7544-9289-C16CBB3BF5F5}"/>
              </a:ext>
            </a:extLst>
          </p:cNvPr>
          <p:cNvSpPr/>
          <p:nvPr/>
        </p:nvSpPr>
        <p:spPr>
          <a:xfrm>
            <a:off x="6938683" y="2689411"/>
            <a:ext cx="720761" cy="236668"/>
          </a:xfrm>
          <a:prstGeom prst="ellipse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8848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E06CDA-88F1-AB4C-AAA2-48A3412EE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3402EF3-1F67-264D-86C8-CACCB04D9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517" y="1712484"/>
            <a:ext cx="5930900" cy="2400300"/>
          </a:xfrm>
          <a:prstGeom prst="rect">
            <a:avLst/>
          </a:prstGeom>
        </p:spPr>
      </p:pic>
      <p:sp>
        <p:nvSpPr>
          <p:cNvPr id="5" name="円/楕円 4">
            <a:extLst>
              <a:ext uri="{FF2B5EF4-FFF2-40B4-BE49-F238E27FC236}">
                <a16:creationId xmlns:a16="http://schemas.microsoft.com/office/drawing/2014/main" id="{08304324-1B88-FF4C-B003-58237308670F}"/>
              </a:ext>
            </a:extLst>
          </p:cNvPr>
          <p:cNvSpPr/>
          <p:nvPr/>
        </p:nvSpPr>
        <p:spPr>
          <a:xfrm>
            <a:off x="3926542" y="2796987"/>
            <a:ext cx="720761" cy="236668"/>
          </a:xfrm>
          <a:prstGeom prst="ellipse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56052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8F7737-49DB-044A-B259-9057CE2F0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13FD2E4-6809-5C42-8F82-A349282CF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221" y="2077869"/>
            <a:ext cx="6502400" cy="2616200"/>
          </a:xfrm>
          <a:prstGeom prst="rect">
            <a:avLst/>
          </a:prstGeom>
        </p:spPr>
      </p:pic>
      <p:sp>
        <p:nvSpPr>
          <p:cNvPr id="5" name="円/楕円 4">
            <a:extLst>
              <a:ext uri="{FF2B5EF4-FFF2-40B4-BE49-F238E27FC236}">
                <a16:creationId xmlns:a16="http://schemas.microsoft.com/office/drawing/2014/main" id="{15F86350-F460-E046-97D5-DFB63B7173EB}"/>
              </a:ext>
            </a:extLst>
          </p:cNvPr>
          <p:cNvSpPr/>
          <p:nvPr/>
        </p:nvSpPr>
        <p:spPr>
          <a:xfrm>
            <a:off x="968188" y="2721683"/>
            <a:ext cx="1000461" cy="290457"/>
          </a:xfrm>
          <a:prstGeom prst="ellipse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839EBE5F-9338-4A4C-85D4-876691C736D4}"/>
              </a:ext>
            </a:extLst>
          </p:cNvPr>
          <p:cNvSpPr/>
          <p:nvPr/>
        </p:nvSpPr>
        <p:spPr>
          <a:xfrm>
            <a:off x="1292710" y="3648634"/>
            <a:ext cx="1988372" cy="331695"/>
          </a:xfrm>
          <a:prstGeom prst="ellipse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97556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9B2F03-4466-7A4F-A126-3760753BA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C574D6F-DCF7-094E-B940-260174AB2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464" y="1272764"/>
            <a:ext cx="6502400" cy="3086100"/>
          </a:xfrm>
          <a:prstGeom prst="rect">
            <a:avLst/>
          </a:prstGeom>
        </p:spPr>
      </p:pic>
      <p:sp>
        <p:nvSpPr>
          <p:cNvPr id="5" name="円/楕円 4">
            <a:extLst>
              <a:ext uri="{FF2B5EF4-FFF2-40B4-BE49-F238E27FC236}">
                <a16:creationId xmlns:a16="http://schemas.microsoft.com/office/drawing/2014/main" id="{7848A031-AADC-FB4A-8206-967B7FA88A45}"/>
              </a:ext>
            </a:extLst>
          </p:cNvPr>
          <p:cNvSpPr/>
          <p:nvPr/>
        </p:nvSpPr>
        <p:spPr>
          <a:xfrm>
            <a:off x="6110343" y="3958812"/>
            <a:ext cx="1000461" cy="290457"/>
          </a:xfrm>
          <a:prstGeom prst="ellipse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20442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A8D6453-0A26-D449-BB1D-420629059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9F78462-13F2-A94C-B052-EFC6D7828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44" y="854411"/>
            <a:ext cx="6870700" cy="53213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E85547E-0CA0-A847-87A7-E540955076BD}"/>
              </a:ext>
            </a:extLst>
          </p:cNvPr>
          <p:cNvSpPr/>
          <p:nvPr/>
        </p:nvSpPr>
        <p:spPr>
          <a:xfrm>
            <a:off x="1226372" y="5518673"/>
            <a:ext cx="1398494" cy="247426"/>
          </a:xfrm>
          <a:prstGeom prst="rect">
            <a:avLst/>
          </a:prstGeom>
          <a:ln w="1905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555E271-C392-4F49-B07B-D8300D534DB8}"/>
              </a:ext>
            </a:extLst>
          </p:cNvPr>
          <p:cNvSpPr/>
          <p:nvPr/>
        </p:nvSpPr>
        <p:spPr>
          <a:xfrm>
            <a:off x="4165002" y="3250602"/>
            <a:ext cx="310179" cy="159572"/>
          </a:xfrm>
          <a:prstGeom prst="rect">
            <a:avLst/>
          </a:prstGeom>
          <a:ln w="1905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48508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815B26-E51B-7240-A524-413AB1D26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Python</a:t>
            </a:r>
            <a:r>
              <a:rPr lang="ja-JP" altLang="en-US"/>
              <a:t>のインストール方法</a:t>
            </a:r>
            <a:r>
              <a:rPr lang="en-US" altLang="ja-JP"/>
              <a:t> (2/3)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49475DB-D740-A241-B1D5-D402C0BD0059}"/>
              </a:ext>
            </a:extLst>
          </p:cNvPr>
          <p:cNvSpPr txBox="1"/>
          <p:nvPr/>
        </p:nvSpPr>
        <p:spPr>
          <a:xfrm>
            <a:off x="78659" y="707922"/>
            <a:ext cx="5176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一般的なパッケージ管理</a:t>
            </a:r>
            <a:r>
              <a:rPr lang="ja-JP" altLang="en-US" sz="2400" dirty="0"/>
              <a:t>には</a:t>
            </a:r>
            <a:r>
              <a:rPr lang="en-US" altLang="ja-JP" sz="2400" dirty="0"/>
              <a:t>pip</a:t>
            </a:r>
            <a:r>
              <a:rPr lang="ja-JP" altLang="en-US" sz="2400" dirty="0"/>
              <a:t>を使う</a:t>
            </a:r>
            <a:endParaRPr lang="en-US" altLang="ja-JP" sz="24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4421144-60C1-3A4F-8D20-974F5A340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599" y="3352798"/>
            <a:ext cx="760811" cy="668592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79DAD8E-2C01-FD4E-B25F-B71CBAA531E1}"/>
              </a:ext>
            </a:extLst>
          </p:cNvPr>
          <p:cNvSpPr txBox="1"/>
          <p:nvPr/>
        </p:nvSpPr>
        <p:spPr>
          <a:xfrm>
            <a:off x="324465" y="1553496"/>
            <a:ext cx="7375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例えば、画像のリサイズやモノクロ化などをするライブラリ「</a:t>
            </a:r>
            <a:r>
              <a:rPr kumimoji="1" lang="en-US" altLang="ja-JP" dirty="0"/>
              <a:t>PIL</a:t>
            </a:r>
            <a:r>
              <a:rPr kumimoji="1" lang="ja-JP" altLang="en-US" dirty="0"/>
              <a:t>」が欲しい</a:t>
            </a:r>
            <a:r>
              <a:rPr lang="ja-JP" altLang="en-US" dirty="0"/>
              <a:t>時</a:t>
            </a:r>
            <a:endParaRPr kumimoji="1" lang="ja-JP" altLang="en-US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37B1F5F-0AFC-A848-AE81-247F434A36F4}"/>
              </a:ext>
            </a:extLst>
          </p:cNvPr>
          <p:cNvSpPr/>
          <p:nvPr/>
        </p:nvSpPr>
        <p:spPr>
          <a:xfrm>
            <a:off x="413395" y="2202115"/>
            <a:ext cx="2555508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$ pip install PIL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F9A2D38-A2B7-5E4E-8046-7706F7B762C0}"/>
              </a:ext>
            </a:extLst>
          </p:cNvPr>
          <p:cNvSpPr txBox="1"/>
          <p:nvPr/>
        </p:nvSpPr>
        <p:spPr>
          <a:xfrm>
            <a:off x="6017342" y="2694037"/>
            <a:ext cx="720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PyPI</a:t>
            </a:r>
            <a:endParaRPr kumimoji="1" lang="ja-JP" altLang="en-US" sz="2400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ABE6D49E-73A1-F843-801C-A2E13691C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693" y="2939846"/>
            <a:ext cx="1057738" cy="1057738"/>
          </a:xfrm>
          <a:prstGeom prst="rect">
            <a:avLst/>
          </a:prstGeom>
        </p:spPr>
      </p:pic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13062DB7-18BE-1E4C-96D6-4A0768543C29}"/>
              </a:ext>
            </a:extLst>
          </p:cNvPr>
          <p:cNvCxnSpPr/>
          <p:nvPr/>
        </p:nvCxnSpPr>
        <p:spPr>
          <a:xfrm flipH="1">
            <a:off x="3559277" y="3559278"/>
            <a:ext cx="2300749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1E6BF7B-3DE8-4A4C-84E5-5ACD520A720A}"/>
              </a:ext>
            </a:extLst>
          </p:cNvPr>
          <p:cNvSpPr txBox="1"/>
          <p:nvPr/>
        </p:nvSpPr>
        <p:spPr>
          <a:xfrm>
            <a:off x="3657599" y="2890683"/>
            <a:ext cx="18117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ダウンロード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064B3D2-2B18-7645-AF4C-EA4801CF2AE4}"/>
              </a:ext>
            </a:extLst>
          </p:cNvPr>
          <p:cNvSpPr txBox="1"/>
          <p:nvPr/>
        </p:nvSpPr>
        <p:spPr>
          <a:xfrm>
            <a:off x="3662515" y="3701844"/>
            <a:ext cx="17860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インストール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35852F0-22BB-AB42-A604-25F1B4D80E00}"/>
              </a:ext>
            </a:extLst>
          </p:cNvPr>
          <p:cNvSpPr txBox="1"/>
          <p:nvPr/>
        </p:nvSpPr>
        <p:spPr>
          <a:xfrm>
            <a:off x="363794" y="4414684"/>
            <a:ext cx="79296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異なるバージョンを混ぜたりすると</a:t>
            </a:r>
            <a:r>
              <a:rPr lang="ja-JP" altLang="en-US" sz="2400" dirty="0"/>
              <a:t>面倒</a:t>
            </a:r>
            <a:r>
              <a:rPr lang="en-US" altLang="ja-JP" sz="2400" dirty="0"/>
              <a:t> (pyenv</a:t>
            </a:r>
            <a:r>
              <a:rPr lang="ja-JP" altLang="en-US" sz="2400" dirty="0"/>
              <a:t>等による管理</a:t>
            </a:r>
            <a:r>
              <a:rPr lang="en-US" altLang="ja-JP" sz="2400" dirty="0"/>
              <a:t>)</a:t>
            </a:r>
          </a:p>
          <a:p>
            <a:r>
              <a:rPr kumimoji="1" lang="ja-JP" altLang="en-US" sz="2400" dirty="0"/>
              <a:t>コマンドラインからの操作が面倒</a:t>
            </a:r>
          </a:p>
        </p:txBody>
      </p:sp>
      <p:sp>
        <p:nvSpPr>
          <p:cNvPr id="15" name="右矢印 14">
            <a:extLst>
              <a:ext uri="{FF2B5EF4-FFF2-40B4-BE49-F238E27FC236}">
                <a16:creationId xmlns:a16="http://schemas.microsoft.com/office/drawing/2014/main" id="{0EEFF193-8F4D-DD49-BEB9-2F678BD7954F}"/>
              </a:ext>
            </a:extLst>
          </p:cNvPr>
          <p:cNvSpPr/>
          <p:nvPr/>
        </p:nvSpPr>
        <p:spPr>
          <a:xfrm>
            <a:off x="747251" y="6105832"/>
            <a:ext cx="560439" cy="501445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939A7D0-C3E4-964F-BB17-EE4CC5FA09D9}"/>
              </a:ext>
            </a:extLst>
          </p:cNvPr>
          <p:cNvSpPr txBox="1"/>
          <p:nvPr/>
        </p:nvSpPr>
        <p:spPr>
          <a:xfrm>
            <a:off x="698090" y="5486400"/>
            <a:ext cx="775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必要そうなパッケージを全部最初にまとめて入れてしまおう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D07721A8-37D5-0C4F-8899-EF0C6BACB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296" y="6028846"/>
            <a:ext cx="3615813" cy="61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857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E338AC-A443-6343-ADBE-B57DEB4A7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のインストール</a:t>
            </a:r>
            <a:r>
              <a:rPr kumimoji="1" lang="en-US" altLang="ja-JP"/>
              <a:t> (3/3)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8C647AD-8FBF-7147-960D-F6644897C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68" y="1240702"/>
            <a:ext cx="6670777" cy="253333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E8B6C6C-6F28-6A48-B98F-990B85B68C0F}"/>
              </a:ext>
            </a:extLst>
          </p:cNvPr>
          <p:cNvSpPr txBox="1"/>
          <p:nvPr/>
        </p:nvSpPr>
        <p:spPr>
          <a:xfrm>
            <a:off x="314632" y="796413"/>
            <a:ext cx="5457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Anaconda</a:t>
            </a:r>
            <a:r>
              <a:rPr kumimoji="1" lang="ja-JP" altLang="en-US" sz="2400" dirty="0"/>
              <a:t>のサイトに行って、ダウンロード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C7AC192-0462-FC40-A398-E32CE7124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63" y="3902065"/>
            <a:ext cx="5348748" cy="2474153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F2A30FC-DA6A-E941-91B6-9F302E5401FE}"/>
              </a:ext>
            </a:extLst>
          </p:cNvPr>
          <p:cNvSpPr txBox="1"/>
          <p:nvPr/>
        </p:nvSpPr>
        <p:spPr>
          <a:xfrm>
            <a:off x="1543664" y="6488668"/>
            <a:ext cx="5370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※ </a:t>
            </a:r>
            <a:r>
              <a:rPr lang="ja-JP" altLang="en-US" dirty="0"/>
              <a:t>ダウンロード</a:t>
            </a:r>
            <a:r>
              <a:rPr lang="en-US" altLang="ja-JP" dirty="0"/>
              <a:t>&amp;</a:t>
            </a:r>
            <a:r>
              <a:rPr lang="ja-JP" altLang="en-US" dirty="0"/>
              <a:t>インストールともに時間がかかります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846337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FC4BF1-CCF8-9148-B55F-81DB5B32F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の実行方法</a:t>
            </a:r>
            <a:r>
              <a:rPr kumimoji="1" lang="en-US" altLang="ja-JP"/>
              <a:t> (1/4)</a:t>
            </a:r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FA3019D-C6D6-4B43-B3DE-E7F0299B57E8}"/>
              </a:ext>
            </a:extLst>
          </p:cNvPr>
          <p:cNvSpPr/>
          <p:nvPr/>
        </p:nvSpPr>
        <p:spPr>
          <a:xfrm>
            <a:off x="3995936" y="2091381"/>
            <a:ext cx="2230098" cy="276999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1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12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 Python!"</a:t>
            </a:r>
            <a:r>
              <a:rPr lang="en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5" name="1 つの角を切り取った四角形 4">
            <a:extLst>
              <a:ext uri="{FF2B5EF4-FFF2-40B4-BE49-F238E27FC236}">
                <a16:creationId xmlns:a16="http://schemas.microsoft.com/office/drawing/2014/main" id="{441147D8-AEB6-374C-BFC4-72E5B41BB563}"/>
              </a:ext>
            </a:extLst>
          </p:cNvPr>
          <p:cNvSpPr/>
          <p:nvPr/>
        </p:nvSpPr>
        <p:spPr>
          <a:xfrm>
            <a:off x="3851920" y="1659333"/>
            <a:ext cx="2592288" cy="864096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51071BB-F31B-2446-9CBE-D8491A3012DF}"/>
              </a:ext>
            </a:extLst>
          </p:cNvPr>
          <p:cNvSpPr txBox="1"/>
          <p:nvPr/>
        </p:nvSpPr>
        <p:spPr>
          <a:xfrm>
            <a:off x="3995936" y="1659333"/>
            <a:ext cx="821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test.py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A07EEE7-211F-CA4E-98DB-049B491B2064}"/>
              </a:ext>
            </a:extLst>
          </p:cNvPr>
          <p:cNvSpPr txBox="1"/>
          <p:nvPr/>
        </p:nvSpPr>
        <p:spPr>
          <a:xfrm>
            <a:off x="179512" y="1659333"/>
            <a:ext cx="3456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エディタでプログラムをファイルに保存し、コマンドラインで</a:t>
            </a:r>
            <a:r>
              <a:rPr kumimoji="1" lang="en-US" altLang="ja-JP" dirty="0"/>
              <a:t>Python</a:t>
            </a:r>
            <a:r>
              <a:rPr kumimoji="1" lang="ja-JP" altLang="en-US" dirty="0"/>
              <a:t>に食わせて実行する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B546127-A5E9-4F46-817E-CD8AC00835BF}"/>
              </a:ext>
            </a:extLst>
          </p:cNvPr>
          <p:cNvSpPr/>
          <p:nvPr/>
        </p:nvSpPr>
        <p:spPr>
          <a:xfrm>
            <a:off x="3923928" y="3171501"/>
            <a:ext cx="2736304" cy="127727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$ ipython</a:t>
            </a:r>
          </a:p>
          <a:p>
            <a:endParaRPr lang="en" altLang="ja-JP" sz="1100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 sz="1100">
                <a:solidFill>
                  <a:srgbClr val="2FE71A"/>
                </a:solidFill>
                <a:effectLst/>
                <a:latin typeface="Monaco" pitchFamily="2" charset="0"/>
              </a:rPr>
              <a:t>1</a:t>
            </a:r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]: print</a:t>
            </a:r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(</a:t>
            </a:r>
            <a:r>
              <a:rPr lang="en" altLang="ja-JP" sz="1100">
                <a:solidFill>
                  <a:srgbClr val="C1651C"/>
                </a:solidFill>
                <a:effectLst/>
                <a:latin typeface="Monaco" pitchFamily="2" charset="0"/>
              </a:rPr>
              <a:t>"Hello Python!"</a:t>
            </a:r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)</a:t>
            </a:r>
            <a:endParaRPr lang="en" altLang="ja-JP" sz="1100">
              <a:solidFill>
                <a:srgbClr val="C1651C"/>
              </a:solidFill>
              <a:effectLst/>
              <a:latin typeface="Monaco" pitchFamily="2" charset="0"/>
            </a:endParaRPr>
          </a:p>
          <a:p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Hello Python!</a:t>
            </a:r>
          </a:p>
          <a:p>
            <a:b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</a:br>
            <a:endParaRPr lang="en" altLang="ja-JP" sz="1100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 sz="1100">
                <a:solidFill>
                  <a:srgbClr val="2FE71A"/>
                </a:solidFill>
                <a:effectLst/>
                <a:latin typeface="Monaco" pitchFamily="2" charset="0"/>
              </a:rPr>
              <a:t>2</a:t>
            </a:r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]: 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E85EDE5-B2C8-954C-A31C-EC261E96C39F}"/>
              </a:ext>
            </a:extLst>
          </p:cNvPr>
          <p:cNvSpPr txBox="1"/>
          <p:nvPr/>
        </p:nvSpPr>
        <p:spPr>
          <a:xfrm>
            <a:off x="179512" y="3171501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/>
              <a:t>IPython</a:t>
            </a:r>
            <a:r>
              <a:rPr lang="ja-JP" altLang="en-US" dirty="0"/>
              <a:t>という対話的シェルを使う</a:t>
            </a:r>
            <a:endParaRPr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DFE10EB-0E9D-A64D-8AF0-25BB5449FB38}"/>
              </a:ext>
            </a:extLst>
          </p:cNvPr>
          <p:cNvSpPr txBox="1"/>
          <p:nvPr/>
        </p:nvSpPr>
        <p:spPr>
          <a:xfrm>
            <a:off x="7092280" y="1875357"/>
            <a:ext cx="1765227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" altLang="ja-JP" sz="1200">
                <a:solidFill>
                  <a:schemeClr val="bg1"/>
                </a:solidFill>
                <a:latin typeface="Monaco" pitchFamily="2" charset="0"/>
              </a:rPr>
              <a:t>$ python test.py </a:t>
            </a:r>
          </a:p>
          <a:p>
            <a:r>
              <a:rPr lang="en" altLang="ja-JP" sz="1200">
                <a:solidFill>
                  <a:schemeClr val="bg1"/>
                </a:solidFill>
                <a:latin typeface="Monaco" pitchFamily="2" charset="0"/>
              </a:rPr>
              <a:t>Hello Python!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D7A83A45-064E-7043-972D-E210B7C2B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4899693"/>
            <a:ext cx="4766709" cy="19442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BB6D03B-A3C8-0C48-9E2B-2B3C63B33F25}"/>
              </a:ext>
            </a:extLst>
          </p:cNvPr>
          <p:cNvSpPr txBox="1"/>
          <p:nvPr/>
        </p:nvSpPr>
        <p:spPr>
          <a:xfrm>
            <a:off x="179512" y="4899693"/>
            <a:ext cx="3312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/>
              <a:t>Jupyter</a:t>
            </a:r>
            <a:r>
              <a:rPr kumimoji="1" lang="en-US" altLang="ja-JP" dirty="0"/>
              <a:t> Notebook</a:t>
            </a:r>
            <a:r>
              <a:rPr kumimoji="1" lang="ja-JP" altLang="en-US" dirty="0"/>
              <a:t>を使</a:t>
            </a:r>
            <a:r>
              <a:rPr lang="ja-JP" altLang="en-US" dirty="0"/>
              <a:t>って</a:t>
            </a:r>
            <a:endParaRPr lang="en-US" altLang="ja-JP" dirty="0"/>
          </a:p>
          <a:p>
            <a:r>
              <a:rPr kumimoji="1" lang="ja-JP" altLang="en-US" dirty="0"/>
              <a:t>ブラウザで実行する</a:t>
            </a:r>
            <a:endParaRPr kumimoji="1" lang="en-US" altLang="ja-JP" dirty="0"/>
          </a:p>
          <a:p>
            <a:r>
              <a:rPr kumimoji="1" lang="en-US" altLang="ja-JP" dirty="0"/>
              <a:t> (</a:t>
            </a:r>
            <a:r>
              <a:rPr kumimoji="1" lang="ja-JP" altLang="en-US" dirty="0">
                <a:solidFill>
                  <a:srgbClr val="FF0000"/>
                </a:solidFill>
              </a:rPr>
              <a:t>オススメ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13" name="右矢印 12">
            <a:extLst>
              <a:ext uri="{FF2B5EF4-FFF2-40B4-BE49-F238E27FC236}">
                <a16:creationId xmlns:a16="http://schemas.microsoft.com/office/drawing/2014/main" id="{2E3851B5-EADB-F940-8BE1-EDA3C7691295}"/>
              </a:ext>
            </a:extLst>
          </p:cNvPr>
          <p:cNvSpPr/>
          <p:nvPr/>
        </p:nvSpPr>
        <p:spPr>
          <a:xfrm>
            <a:off x="6588224" y="1947365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FB67DD5-E84E-8E4C-9ED4-E2F734DA82D2}"/>
              </a:ext>
            </a:extLst>
          </p:cNvPr>
          <p:cNvSpPr txBox="1"/>
          <p:nvPr/>
        </p:nvSpPr>
        <p:spPr>
          <a:xfrm>
            <a:off x="196646" y="796414"/>
            <a:ext cx="8023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Python</a:t>
            </a:r>
            <a:r>
              <a:rPr kumimoji="1" lang="ja-JP" altLang="en-US" sz="2400" dirty="0"/>
              <a:t>の実行方法は、大きく分けて以下の三種類</a:t>
            </a:r>
          </a:p>
        </p:txBody>
      </p:sp>
    </p:spTree>
    <p:extLst>
      <p:ext uri="{BB962C8B-B14F-4D97-AF65-F5344CB8AC3E}">
        <p14:creationId xmlns:p14="http://schemas.microsoft.com/office/powerpoint/2010/main" val="3141452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A44263-EF6A-5749-82FE-69795CAA6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Python</a:t>
            </a:r>
            <a:r>
              <a:rPr lang="ja-JP" altLang="en-US"/>
              <a:t>の実行方法</a:t>
            </a:r>
            <a:r>
              <a:rPr lang="en-US" altLang="ja-JP"/>
              <a:t> – </a:t>
            </a:r>
            <a:r>
              <a:rPr lang="ja-JP" altLang="en-US"/>
              <a:t>コマンドライン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8E92110-C906-014A-BE94-526B9C7FEAD7}"/>
              </a:ext>
            </a:extLst>
          </p:cNvPr>
          <p:cNvSpPr txBox="1"/>
          <p:nvPr/>
        </p:nvSpPr>
        <p:spPr>
          <a:xfrm>
            <a:off x="389393" y="911817"/>
            <a:ext cx="37273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エディタでプログラムを作成</a:t>
            </a:r>
            <a:endParaRPr kumimoji="1" lang="en-US" altLang="ja-JP" sz="2400" dirty="0"/>
          </a:p>
          <a:p>
            <a:r>
              <a:rPr lang="ja-JP" altLang="en-US" sz="2400" dirty="0"/>
              <a:t>ファイルに保存</a:t>
            </a:r>
            <a:endParaRPr kumimoji="1" lang="ja-JP" altLang="en-US" sz="24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E6B3032-7CE6-5149-B347-4B8C55FEA216}"/>
              </a:ext>
            </a:extLst>
          </p:cNvPr>
          <p:cNvSpPr txBox="1"/>
          <p:nvPr/>
        </p:nvSpPr>
        <p:spPr>
          <a:xfrm>
            <a:off x="5132000" y="863268"/>
            <a:ext cx="34163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コマンドラインで</a:t>
            </a:r>
            <a:r>
              <a:rPr kumimoji="1" lang="en-US" altLang="ja-JP" sz="2400"/>
              <a:t>Python</a:t>
            </a:r>
            <a:r>
              <a:rPr kumimoji="1" lang="ja-JP" altLang="en-US" sz="2400"/>
              <a:t>に</a:t>
            </a:r>
            <a:endParaRPr kumimoji="1" lang="en-US" altLang="ja-JP" sz="2400"/>
          </a:p>
          <a:p>
            <a:r>
              <a:rPr kumimoji="1" lang="ja-JP" altLang="en-US" sz="2400"/>
              <a:t>食わせて実行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929C9D7-0F24-A74E-A139-BD096F151843}"/>
              </a:ext>
            </a:extLst>
          </p:cNvPr>
          <p:cNvSpPr txBox="1"/>
          <p:nvPr/>
        </p:nvSpPr>
        <p:spPr>
          <a:xfrm>
            <a:off x="1395728" y="4459947"/>
            <a:ext cx="3567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スクリプト言語の</a:t>
            </a:r>
            <a:r>
              <a:rPr kumimoji="1" lang="en-US" altLang="ja-JP" dirty="0"/>
              <a:t> </a:t>
            </a:r>
            <a:r>
              <a:rPr kumimoji="1" lang="ja-JP" altLang="en-US" dirty="0"/>
              <a:t>基本の使い方</a:t>
            </a:r>
            <a:endParaRPr kumimoji="1" lang="en-US" altLang="ja-JP" dirty="0"/>
          </a:p>
          <a:p>
            <a:r>
              <a:rPr kumimoji="1" lang="ja-JP" altLang="en-US" dirty="0"/>
              <a:t>強力なエディタを使えば快適</a:t>
            </a:r>
            <a:endParaRPr kumimoji="1" lang="en-US" altLang="ja-JP" dirty="0"/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C5941755-5239-9240-9E24-C12A5DCD1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656" y="4459947"/>
            <a:ext cx="584200" cy="569595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24876CAA-5345-EF42-A2AA-D9E8B0550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656" y="5337458"/>
            <a:ext cx="584200" cy="569595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2B6340E7-36ED-D949-B414-739E9374D8A5}"/>
              </a:ext>
            </a:extLst>
          </p:cNvPr>
          <p:cNvSpPr txBox="1"/>
          <p:nvPr/>
        </p:nvSpPr>
        <p:spPr>
          <a:xfrm>
            <a:off x="1395728" y="5468059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コマンドラインに慣れてないと面倒</a:t>
            </a:r>
            <a:endParaRPr kumimoji="1" lang="en-US" altLang="ja-JP" dirty="0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BC561095-C8F3-0E49-86BE-F7BCD4E3216E}"/>
              </a:ext>
            </a:extLst>
          </p:cNvPr>
          <p:cNvSpPr/>
          <p:nvPr/>
        </p:nvSpPr>
        <p:spPr>
          <a:xfrm>
            <a:off x="502596" y="2504611"/>
            <a:ext cx="3252814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 Python!"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23" name="1 つの角を切り取った四角形 22">
            <a:extLst>
              <a:ext uri="{FF2B5EF4-FFF2-40B4-BE49-F238E27FC236}">
                <a16:creationId xmlns:a16="http://schemas.microsoft.com/office/drawing/2014/main" id="{506CCC36-F3B7-9443-AD4C-AFD9CDC7465A}"/>
              </a:ext>
            </a:extLst>
          </p:cNvPr>
          <p:cNvSpPr/>
          <p:nvPr/>
        </p:nvSpPr>
        <p:spPr>
          <a:xfrm>
            <a:off x="358579" y="2072563"/>
            <a:ext cx="3557437" cy="864096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BCF5111-AE7B-4B40-8FD4-699A0A9B85F9}"/>
              </a:ext>
            </a:extLst>
          </p:cNvPr>
          <p:cNvSpPr txBox="1"/>
          <p:nvPr/>
        </p:nvSpPr>
        <p:spPr>
          <a:xfrm>
            <a:off x="502596" y="2072563"/>
            <a:ext cx="821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test.py</a:t>
            </a:r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03E83DD-2114-5F42-B3C0-2983C7A9DEAE}"/>
              </a:ext>
            </a:extLst>
          </p:cNvPr>
          <p:cNvSpPr txBox="1"/>
          <p:nvPr/>
        </p:nvSpPr>
        <p:spPr>
          <a:xfrm>
            <a:off x="5059993" y="1994569"/>
            <a:ext cx="3227165" cy="107721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" altLang="ja-JP" sz="3200">
                <a:solidFill>
                  <a:schemeClr val="bg1"/>
                </a:solidFill>
                <a:latin typeface="Monaco" pitchFamily="2" charset="0"/>
              </a:rPr>
              <a:t>$ python test.py </a:t>
            </a:r>
          </a:p>
          <a:p>
            <a:r>
              <a:rPr lang="en" altLang="ja-JP" sz="3200">
                <a:solidFill>
                  <a:schemeClr val="bg1"/>
                </a:solidFill>
                <a:latin typeface="Monaco" pitchFamily="2" charset="0"/>
              </a:rPr>
              <a:t>Hello Python!</a:t>
            </a:r>
          </a:p>
        </p:txBody>
      </p:sp>
      <p:sp>
        <p:nvSpPr>
          <p:cNvPr id="26" name="右矢印 25">
            <a:extLst>
              <a:ext uri="{FF2B5EF4-FFF2-40B4-BE49-F238E27FC236}">
                <a16:creationId xmlns:a16="http://schemas.microsoft.com/office/drawing/2014/main" id="{9EEDC786-3E47-9545-B6D8-E689E07E609C}"/>
              </a:ext>
            </a:extLst>
          </p:cNvPr>
          <p:cNvSpPr/>
          <p:nvPr/>
        </p:nvSpPr>
        <p:spPr>
          <a:xfrm>
            <a:off x="4016983" y="2496673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221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プログラミングとは何か？</a:t>
            </a:r>
            <a:r>
              <a:rPr lang="en-US" altLang="ja-JP" dirty="0"/>
              <a:t>(2/3)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3871798" y="832249"/>
            <a:ext cx="432048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4591878" y="832249"/>
            <a:ext cx="0" cy="7200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/>
          <p:cNvCxnSpPr/>
          <p:nvPr/>
        </p:nvCxnSpPr>
        <p:spPr>
          <a:xfrm>
            <a:off x="5311958" y="832249"/>
            <a:ext cx="0" cy="7200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/>
          <p:cNvCxnSpPr/>
          <p:nvPr/>
        </p:nvCxnSpPr>
        <p:spPr>
          <a:xfrm>
            <a:off x="6032038" y="832249"/>
            <a:ext cx="0" cy="7200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/>
          <p:cNvCxnSpPr/>
          <p:nvPr/>
        </p:nvCxnSpPr>
        <p:spPr>
          <a:xfrm>
            <a:off x="6752118" y="832249"/>
            <a:ext cx="0" cy="7200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>
            <a:off x="7472198" y="832249"/>
            <a:ext cx="0" cy="7200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>
            <a:off x="8192278" y="832249"/>
            <a:ext cx="0" cy="7200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8192278" y="1552329"/>
            <a:ext cx="720080" cy="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/>
        </p:nvCxnSpPr>
        <p:spPr>
          <a:xfrm>
            <a:off x="8192278" y="832249"/>
            <a:ext cx="720080" cy="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/>
          <p:cNvSpPr txBox="1"/>
          <p:nvPr/>
        </p:nvSpPr>
        <p:spPr>
          <a:xfrm>
            <a:off x="3871798" y="832249"/>
            <a:ext cx="720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/>
              <a:t>0</a:t>
            </a:r>
            <a:endParaRPr kumimoji="1" lang="ja-JP" altLang="en-US" sz="4000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4591878" y="832249"/>
            <a:ext cx="720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/>
              <a:t>3</a:t>
            </a:r>
            <a:endParaRPr kumimoji="1" lang="ja-JP" altLang="en-US" sz="4000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311958" y="844443"/>
            <a:ext cx="720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/>
              <a:t>4</a:t>
            </a:r>
            <a:endParaRPr kumimoji="1" lang="ja-JP" altLang="en-US" sz="4000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032038" y="844443"/>
            <a:ext cx="720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000" dirty="0"/>
              <a:t>1</a:t>
            </a:r>
            <a:endParaRPr kumimoji="1" lang="ja-JP" altLang="en-US" sz="4000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752118" y="832248"/>
            <a:ext cx="720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/>
              <a:t>8</a:t>
            </a:r>
            <a:endParaRPr kumimoji="1" lang="ja-JP" altLang="en-US" sz="4000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7472198" y="832248"/>
            <a:ext cx="720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000" dirty="0"/>
              <a:t>5</a:t>
            </a:r>
            <a:endParaRPr kumimoji="1" lang="ja-JP" altLang="en-US" sz="4000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2359630" y="904257"/>
            <a:ext cx="1154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メモリ</a:t>
            </a:r>
            <a:endParaRPr kumimoji="1" lang="ja-JP" altLang="en-US" sz="3200" dirty="0"/>
          </a:p>
        </p:txBody>
      </p:sp>
      <p:grpSp>
        <p:nvGrpSpPr>
          <p:cNvPr id="20" name="グループ化 19"/>
          <p:cNvGrpSpPr/>
          <p:nvPr/>
        </p:nvGrpSpPr>
        <p:grpSpPr>
          <a:xfrm>
            <a:off x="155260" y="1517213"/>
            <a:ext cx="2948840" cy="1918760"/>
            <a:chOff x="6015648" y="1534971"/>
            <a:chExt cx="2948840" cy="1918760"/>
          </a:xfrm>
        </p:grpSpPr>
        <p:sp>
          <p:nvSpPr>
            <p:cNvPr id="21" name="テキスト ボックス 20"/>
            <p:cNvSpPr txBox="1"/>
            <p:nvPr/>
          </p:nvSpPr>
          <p:spPr>
            <a:xfrm>
              <a:off x="6015648" y="2001033"/>
              <a:ext cx="720080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4000" dirty="0"/>
                <a:t>0</a:t>
              </a:r>
              <a:endParaRPr kumimoji="1" lang="ja-JP" altLang="en-US" sz="4000" dirty="0"/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6035472" y="2721114"/>
              <a:ext cx="720080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4000" dirty="0"/>
                <a:t>＋</a:t>
              </a:r>
              <a:endParaRPr kumimoji="1" lang="ja-JP" altLang="en-US" sz="4000" dirty="0"/>
            </a:p>
          </p:txBody>
        </p:sp>
        <p:sp>
          <p:nvSpPr>
            <p:cNvPr id="23" name="テキスト ボックス 22"/>
            <p:cNvSpPr txBox="1"/>
            <p:nvPr/>
          </p:nvSpPr>
          <p:spPr>
            <a:xfrm>
              <a:off x="6728664" y="1996637"/>
              <a:ext cx="720080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4000" dirty="0"/>
                <a:t>1</a:t>
              </a:r>
              <a:endParaRPr kumimoji="1" lang="ja-JP" altLang="en-US" sz="4000" dirty="0"/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6754024" y="2708920"/>
              <a:ext cx="694720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4000" dirty="0"/>
                <a:t>－</a:t>
              </a:r>
            </a:p>
          </p:txBody>
        </p:sp>
        <p:sp>
          <p:nvSpPr>
            <p:cNvPr id="25" name="テキスト ボックス 24"/>
            <p:cNvSpPr txBox="1"/>
            <p:nvPr/>
          </p:nvSpPr>
          <p:spPr>
            <a:xfrm>
              <a:off x="7474104" y="1976304"/>
              <a:ext cx="720080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4000" dirty="0"/>
                <a:t>2</a:t>
              </a:r>
              <a:endParaRPr kumimoji="1" lang="ja-JP" altLang="en-US" sz="4000" dirty="0"/>
            </a:p>
          </p:txBody>
        </p:sp>
        <p:sp>
          <p:nvSpPr>
            <p:cNvPr id="26" name="テキスト ボックス 25"/>
            <p:cNvSpPr txBox="1"/>
            <p:nvPr/>
          </p:nvSpPr>
          <p:spPr>
            <a:xfrm>
              <a:off x="7467040" y="2745845"/>
              <a:ext cx="720080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4000" dirty="0"/>
                <a:t>×</a:t>
              </a:r>
              <a:endParaRPr kumimoji="1" lang="ja-JP" altLang="en-US" sz="4000" dirty="0"/>
            </a:p>
          </p:txBody>
        </p:sp>
        <p:sp>
          <p:nvSpPr>
            <p:cNvPr id="27" name="テキスト ボックス 26"/>
            <p:cNvSpPr txBox="1"/>
            <p:nvPr/>
          </p:nvSpPr>
          <p:spPr>
            <a:xfrm>
              <a:off x="8244408" y="1996637"/>
              <a:ext cx="720080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4000" dirty="0"/>
                <a:t>3</a:t>
              </a:r>
              <a:endParaRPr kumimoji="1" lang="ja-JP" altLang="en-US" sz="4000" dirty="0"/>
            </a:p>
          </p:txBody>
        </p:sp>
        <p:sp>
          <p:nvSpPr>
            <p:cNvPr id="28" name="テキスト ボックス 27"/>
            <p:cNvSpPr txBox="1"/>
            <p:nvPr/>
          </p:nvSpPr>
          <p:spPr>
            <a:xfrm>
              <a:off x="8194184" y="2721114"/>
              <a:ext cx="720080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4000" dirty="0"/>
                <a:t>÷</a:t>
              </a:r>
              <a:endParaRPr kumimoji="1" lang="ja-JP" altLang="en-US" sz="4000" dirty="0"/>
            </a:p>
          </p:txBody>
        </p:sp>
        <p:sp>
          <p:nvSpPr>
            <p:cNvPr id="29" name="正方形/長方形 28"/>
            <p:cNvSpPr/>
            <p:nvPr/>
          </p:nvSpPr>
          <p:spPr>
            <a:xfrm>
              <a:off x="6033944" y="1996637"/>
              <a:ext cx="2898160" cy="14476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テキスト ボックス 29"/>
            <p:cNvSpPr txBox="1"/>
            <p:nvPr/>
          </p:nvSpPr>
          <p:spPr>
            <a:xfrm>
              <a:off x="6042784" y="1534971"/>
              <a:ext cx="28328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400" dirty="0"/>
                <a:t>命令表</a:t>
              </a:r>
              <a:r>
                <a:rPr lang="en-US" altLang="ja-JP" sz="2400" dirty="0"/>
                <a:t>(</a:t>
              </a:r>
              <a:r>
                <a:rPr lang="ja-JP" altLang="en-US" sz="2400" dirty="0"/>
                <a:t>オペコード</a:t>
              </a:r>
              <a:r>
                <a:rPr lang="en-US" altLang="ja-JP" sz="2400" dirty="0"/>
                <a:t>)</a:t>
              </a:r>
              <a:endParaRPr kumimoji="1" lang="ja-JP" altLang="en-US" sz="2400" dirty="0"/>
            </a:p>
          </p:txBody>
        </p:sp>
      </p:grpSp>
      <p:sp>
        <p:nvSpPr>
          <p:cNvPr id="31" name="正方形/長方形 30"/>
          <p:cNvSpPr/>
          <p:nvPr/>
        </p:nvSpPr>
        <p:spPr>
          <a:xfrm>
            <a:off x="3871798" y="2352212"/>
            <a:ext cx="720080" cy="7238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3874934" y="2356610"/>
            <a:ext cx="720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/>
              <a:t>0</a:t>
            </a:r>
            <a:endParaRPr kumimoji="1" lang="ja-JP" altLang="en-US" sz="4000" dirty="0"/>
          </a:p>
        </p:txBody>
      </p:sp>
      <p:grpSp>
        <p:nvGrpSpPr>
          <p:cNvPr id="33" name="グループ化 32"/>
          <p:cNvGrpSpPr/>
          <p:nvPr/>
        </p:nvGrpSpPr>
        <p:grpSpPr>
          <a:xfrm>
            <a:off x="4591878" y="2344416"/>
            <a:ext cx="1440160" cy="731599"/>
            <a:chOff x="4572000" y="1988840"/>
            <a:chExt cx="1440160" cy="731599"/>
          </a:xfrm>
        </p:grpSpPr>
        <p:sp>
          <p:nvSpPr>
            <p:cNvPr id="34" name="正方形/長方形 33"/>
            <p:cNvSpPr/>
            <p:nvPr/>
          </p:nvSpPr>
          <p:spPr>
            <a:xfrm>
              <a:off x="4572000" y="1996636"/>
              <a:ext cx="1440160" cy="72380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テキスト ボックス 34"/>
            <p:cNvSpPr txBox="1"/>
            <p:nvPr/>
          </p:nvSpPr>
          <p:spPr>
            <a:xfrm>
              <a:off x="4572000" y="1988840"/>
              <a:ext cx="7200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4000" dirty="0"/>
                <a:t>3</a:t>
              </a:r>
              <a:endParaRPr kumimoji="1" lang="ja-JP" altLang="en-US" sz="4000" dirty="0"/>
            </a:p>
          </p:txBody>
        </p:sp>
        <p:sp>
          <p:nvSpPr>
            <p:cNvPr id="36" name="テキスト ボックス 35"/>
            <p:cNvSpPr txBox="1"/>
            <p:nvPr/>
          </p:nvSpPr>
          <p:spPr>
            <a:xfrm>
              <a:off x="5292080" y="2001034"/>
              <a:ext cx="7200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4000" dirty="0"/>
                <a:t>4</a:t>
              </a:r>
              <a:endParaRPr kumimoji="1" lang="ja-JP" altLang="en-US" sz="4000" dirty="0"/>
            </a:p>
          </p:txBody>
        </p:sp>
      </p:grpSp>
      <p:sp>
        <p:nvSpPr>
          <p:cNvPr id="37" name="テキスト ボックス 36"/>
          <p:cNvSpPr txBox="1"/>
          <p:nvPr/>
        </p:nvSpPr>
        <p:spPr>
          <a:xfrm>
            <a:off x="4663494" y="1847597"/>
            <a:ext cx="3672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/>
              <a:t>メモリから命令とデータを取ってくる</a:t>
            </a:r>
          </a:p>
        </p:txBody>
      </p:sp>
      <p:cxnSp>
        <p:nvCxnSpPr>
          <p:cNvPr id="38" name="直線矢印コネクタ 37"/>
          <p:cNvCxnSpPr/>
          <p:nvPr/>
        </p:nvCxnSpPr>
        <p:spPr>
          <a:xfrm>
            <a:off x="3871798" y="1696345"/>
            <a:ext cx="2160240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下矢印 38"/>
          <p:cNvSpPr/>
          <p:nvPr/>
        </p:nvSpPr>
        <p:spPr>
          <a:xfrm>
            <a:off x="4015814" y="1833348"/>
            <a:ext cx="432440" cy="367053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773797" y="3925670"/>
            <a:ext cx="725768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779485" y="3925669"/>
            <a:ext cx="720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/>
              <a:t>0</a:t>
            </a:r>
            <a:endParaRPr kumimoji="1" lang="ja-JP" altLang="en-US" sz="4000" dirty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1669725" y="3999263"/>
            <a:ext cx="273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命令</a:t>
            </a:r>
            <a:r>
              <a:rPr lang="ja-JP" altLang="en-US" dirty="0"/>
              <a:t>表を見て、どの演算器に投げるか決める</a:t>
            </a:r>
            <a:endParaRPr kumimoji="1" lang="ja-JP" altLang="en-US" dirty="0"/>
          </a:p>
        </p:txBody>
      </p:sp>
      <p:pic>
        <p:nvPicPr>
          <p:cNvPr id="43" name="Picture 2" descr="ä¼ç¤¾ã®å»ºç©ã®ã¢ã¤ã³ã³ï¼å·¥å ´ï¼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823" y="5221035"/>
            <a:ext cx="1273797" cy="118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ä¼ç¤¾ã®å»ºç©ã®ã¢ã¤ã³ã³ï¼å·¥å ´ï¼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924" y="5221035"/>
            <a:ext cx="1273797" cy="118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テキスト ボックス 44"/>
          <p:cNvSpPr txBox="1"/>
          <p:nvPr/>
        </p:nvSpPr>
        <p:spPr>
          <a:xfrm>
            <a:off x="1689924" y="634470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加算器</a:t>
            </a:r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3245750" y="636387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減</a:t>
            </a:r>
            <a:r>
              <a:rPr kumimoji="1" lang="ja-JP" altLang="en-US" dirty="0"/>
              <a:t>算器</a:t>
            </a:r>
          </a:p>
        </p:txBody>
      </p:sp>
      <p:pic>
        <p:nvPicPr>
          <p:cNvPr id="47" name="Picture 2" descr="ä¼ç¤¾ã®å»ºç©ã®ã¢ã¤ã³ã³ï¼å·¥å ´ï¼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220" y="5213152"/>
            <a:ext cx="1273797" cy="118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ä¼ç¤¾ã®å»ºç©ã®ã¢ã¤ã³ã³ï¼å·¥å ´ï¼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321" y="5213152"/>
            <a:ext cx="1273797" cy="118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テキスト ボックス 48"/>
          <p:cNvSpPr txBox="1"/>
          <p:nvPr/>
        </p:nvSpPr>
        <p:spPr>
          <a:xfrm>
            <a:off x="4997321" y="633682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乗算</a:t>
            </a:r>
            <a:r>
              <a:rPr kumimoji="1" lang="ja-JP" altLang="en-US" dirty="0"/>
              <a:t>器</a:t>
            </a:r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6553147" y="63559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除算</a:t>
            </a:r>
            <a:r>
              <a:rPr kumimoji="1" lang="ja-JP" altLang="en-US" dirty="0"/>
              <a:t>器</a:t>
            </a:r>
          </a:p>
        </p:txBody>
      </p:sp>
      <p:grpSp>
        <p:nvGrpSpPr>
          <p:cNvPr id="51" name="グループ化 50"/>
          <p:cNvGrpSpPr/>
          <p:nvPr/>
        </p:nvGrpSpPr>
        <p:grpSpPr>
          <a:xfrm>
            <a:off x="4733658" y="4028000"/>
            <a:ext cx="1055386" cy="593675"/>
            <a:chOff x="4572000" y="1988840"/>
            <a:chExt cx="1440162" cy="813394"/>
          </a:xfrm>
        </p:grpSpPr>
        <p:sp>
          <p:nvSpPr>
            <p:cNvPr id="52" name="正方形/長方形 51"/>
            <p:cNvSpPr/>
            <p:nvPr/>
          </p:nvSpPr>
          <p:spPr>
            <a:xfrm>
              <a:off x="4572000" y="1996636"/>
              <a:ext cx="1440160" cy="72380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53" name="テキスト ボックス 52"/>
            <p:cNvSpPr txBox="1"/>
            <p:nvPr/>
          </p:nvSpPr>
          <p:spPr>
            <a:xfrm>
              <a:off x="4572000" y="1988840"/>
              <a:ext cx="720081" cy="801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200" dirty="0"/>
                <a:t>3</a:t>
              </a:r>
              <a:endParaRPr kumimoji="1" lang="ja-JP" altLang="en-US" sz="3200" dirty="0"/>
            </a:p>
          </p:txBody>
        </p:sp>
        <p:sp>
          <p:nvSpPr>
            <p:cNvPr id="54" name="テキスト ボックス 53"/>
            <p:cNvSpPr txBox="1"/>
            <p:nvPr/>
          </p:nvSpPr>
          <p:spPr>
            <a:xfrm>
              <a:off x="5292081" y="2001034"/>
              <a:ext cx="720081" cy="801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200" dirty="0"/>
                <a:t>4</a:t>
              </a:r>
              <a:endParaRPr kumimoji="1" lang="ja-JP" altLang="en-US" sz="3200" dirty="0"/>
            </a:p>
          </p:txBody>
        </p:sp>
      </p:grpSp>
      <p:sp>
        <p:nvSpPr>
          <p:cNvPr id="57" name="テキスト ボックス 56"/>
          <p:cNvSpPr txBox="1"/>
          <p:nvPr/>
        </p:nvSpPr>
        <p:spPr>
          <a:xfrm>
            <a:off x="5906167" y="4106934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データを演算器に投げる</a:t>
            </a:r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3727782" y="3064496"/>
            <a:ext cx="883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opcode</a:t>
            </a:r>
            <a:endParaRPr kumimoji="1" lang="ja-JP" altLang="en-US" dirty="0"/>
          </a:p>
        </p:txBody>
      </p:sp>
      <p:sp>
        <p:nvSpPr>
          <p:cNvPr id="59" name="テキスト ボックス 58"/>
          <p:cNvSpPr txBox="1"/>
          <p:nvPr/>
        </p:nvSpPr>
        <p:spPr>
          <a:xfrm>
            <a:off x="4932759" y="3064496"/>
            <a:ext cx="973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operand</a:t>
            </a:r>
            <a:endParaRPr kumimoji="1" lang="ja-JP" altLang="en-US" dirty="0"/>
          </a:p>
        </p:txBody>
      </p:sp>
      <p:cxnSp>
        <p:nvCxnSpPr>
          <p:cNvPr id="61" name="直線矢印コネクタ 60"/>
          <p:cNvCxnSpPr>
            <a:endCxn id="43" idx="0"/>
          </p:cNvCxnSpPr>
          <p:nvPr/>
        </p:nvCxnSpPr>
        <p:spPr>
          <a:xfrm flipH="1">
            <a:off x="2147722" y="4633555"/>
            <a:ext cx="3113629" cy="58748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/>
          <p:cNvCxnSpPr>
            <a:stCxn id="58" idx="2"/>
          </p:cNvCxnSpPr>
          <p:nvPr/>
        </p:nvCxnSpPr>
        <p:spPr>
          <a:xfrm flipH="1">
            <a:off x="1669725" y="3433828"/>
            <a:ext cx="2499685" cy="37544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直線矢印コネクタ 66"/>
          <p:cNvCxnSpPr>
            <a:stCxn id="59" idx="2"/>
          </p:cNvCxnSpPr>
          <p:nvPr/>
        </p:nvCxnSpPr>
        <p:spPr>
          <a:xfrm flipH="1">
            <a:off x="5311958" y="3433828"/>
            <a:ext cx="107505" cy="56543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テキスト ボックス 67"/>
          <p:cNvSpPr txBox="1"/>
          <p:nvPr/>
        </p:nvSpPr>
        <p:spPr>
          <a:xfrm>
            <a:off x="7147120" y="247972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機械語</a:t>
            </a:r>
          </a:p>
        </p:txBody>
      </p:sp>
      <p:cxnSp>
        <p:nvCxnSpPr>
          <p:cNvPr id="70" name="直線矢印コネクタ 69"/>
          <p:cNvCxnSpPr>
            <a:stCxn id="68" idx="1"/>
            <a:endCxn id="36" idx="3"/>
          </p:cNvCxnSpPr>
          <p:nvPr/>
        </p:nvCxnSpPr>
        <p:spPr>
          <a:xfrm flipH="1">
            <a:off x="6032038" y="2710553"/>
            <a:ext cx="1115082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0945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3EBAFCC-E3EF-104A-A1B2-CDD9D0A55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Python</a:t>
            </a:r>
            <a:r>
              <a:rPr lang="ja-JP" altLang="en-US"/>
              <a:t>の実行方法</a:t>
            </a:r>
            <a:r>
              <a:rPr lang="en-US" altLang="ja-JP"/>
              <a:t> – IPython</a:t>
            </a:r>
            <a:endParaRPr kumimoji="1" lang="ja-JP" altLang="en-US"/>
          </a:p>
        </p:txBody>
      </p:sp>
      <p:sp>
        <p:nvSpPr>
          <p:cNvPr id="3" name="右矢印 2">
            <a:extLst>
              <a:ext uri="{FF2B5EF4-FFF2-40B4-BE49-F238E27FC236}">
                <a16:creationId xmlns:a16="http://schemas.microsoft.com/office/drawing/2014/main" id="{B91CFA3C-E747-2F4E-9457-02C2CE714F51}"/>
              </a:ext>
            </a:extLst>
          </p:cNvPr>
          <p:cNvSpPr/>
          <p:nvPr/>
        </p:nvSpPr>
        <p:spPr>
          <a:xfrm>
            <a:off x="4064766" y="2688810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DBFF7C8-E34C-884A-8283-8D61066D3DBD}"/>
              </a:ext>
            </a:extLst>
          </p:cNvPr>
          <p:cNvSpPr txBox="1"/>
          <p:nvPr/>
        </p:nvSpPr>
        <p:spPr>
          <a:xfrm>
            <a:off x="4707290" y="912506"/>
            <a:ext cx="3757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以後、プログラムを対話的に実行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885BB29-699B-7346-99E1-B1931E1D9C0F}"/>
              </a:ext>
            </a:extLst>
          </p:cNvPr>
          <p:cNvSpPr txBox="1"/>
          <p:nvPr/>
        </p:nvSpPr>
        <p:spPr>
          <a:xfrm>
            <a:off x="1434753" y="5048032"/>
            <a:ext cx="3567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気軽に使える</a:t>
            </a:r>
            <a:endParaRPr kumimoji="1" lang="en-US" altLang="ja-JP" dirty="0"/>
          </a:p>
          <a:p>
            <a:r>
              <a:rPr lang="ja-JP" altLang="en-US" dirty="0"/>
              <a:t>タブ補完などが効く</a:t>
            </a:r>
            <a:endParaRPr kumimoji="1" lang="en-US" altLang="ja-JP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79713FE5-D540-C74B-9BDC-4A32E4E24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681" y="5048032"/>
            <a:ext cx="584200" cy="569595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156F3D1-59BF-564D-8CBC-705738F34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681" y="5925543"/>
            <a:ext cx="584200" cy="569595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BCC2B65-4C57-824E-B46F-5EAE719BAC44}"/>
              </a:ext>
            </a:extLst>
          </p:cNvPr>
          <p:cNvSpPr txBox="1"/>
          <p:nvPr/>
        </p:nvSpPr>
        <p:spPr>
          <a:xfrm>
            <a:off x="1434753" y="6056144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大きなプログラムを組むには不向き</a:t>
            </a:r>
            <a:endParaRPr kumimoji="1"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2BBCA03-36E3-8A48-A0AF-250BD941998D}"/>
              </a:ext>
            </a:extLst>
          </p:cNvPr>
          <p:cNvSpPr txBox="1"/>
          <p:nvPr/>
        </p:nvSpPr>
        <p:spPr>
          <a:xfrm>
            <a:off x="452422" y="670059"/>
            <a:ext cx="29883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err="1"/>
              <a:t>IPython</a:t>
            </a:r>
            <a:r>
              <a:rPr lang="ja-JP" altLang="en-US" sz="2400" dirty="0"/>
              <a:t>という</a:t>
            </a:r>
            <a:endParaRPr lang="en-US" altLang="ja-JP" sz="2400" dirty="0"/>
          </a:p>
          <a:p>
            <a:r>
              <a:rPr lang="ja-JP" altLang="en-US" sz="2400" dirty="0"/>
              <a:t>対話的シェルを起動</a:t>
            </a:r>
            <a:endParaRPr lang="en-US" altLang="ja-JP" sz="2400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10307125-A0D2-4945-8683-6187998CDCDA}"/>
              </a:ext>
            </a:extLst>
          </p:cNvPr>
          <p:cNvSpPr/>
          <p:nvPr/>
        </p:nvSpPr>
        <p:spPr>
          <a:xfrm>
            <a:off x="452422" y="1681947"/>
            <a:ext cx="3528392" cy="19389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000" dirty="0">
                <a:solidFill>
                  <a:srgbClr val="F2F2F2"/>
                </a:solidFill>
                <a:effectLst/>
                <a:latin typeface="Monaco" pitchFamily="2" charset="0"/>
              </a:rPr>
              <a:t>$ ipython</a:t>
            </a:r>
          </a:p>
          <a:p>
            <a:endParaRPr lang="en" altLang="ja-JP" sz="2000" dirty="0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 sz="2000" dirty="0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 sz="2000" dirty="0">
                <a:solidFill>
                  <a:srgbClr val="2FE71A"/>
                </a:solidFill>
                <a:effectLst/>
                <a:latin typeface="Monaco" pitchFamily="2" charset="0"/>
              </a:rPr>
              <a:t>1</a:t>
            </a:r>
            <a:r>
              <a:rPr lang="en" altLang="ja-JP" sz="2000" dirty="0">
                <a:solidFill>
                  <a:srgbClr val="2D961E"/>
                </a:solidFill>
                <a:effectLst/>
                <a:latin typeface="Monaco" pitchFamily="2" charset="0"/>
              </a:rPr>
              <a:t>]: print</a:t>
            </a:r>
            <a:r>
              <a:rPr lang="en" altLang="ja-JP" sz="2000" dirty="0">
                <a:solidFill>
                  <a:srgbClr val="F2F2F2"/>
                </a:solidFill>
                <a:effectLst/>
                <a:latin typeface="Monaco" pitchFamily="2" charset="0"/>
              </a:rPr>
              <a:t>(</a:t>
            </a:r>
            <a:r>
              <a:rPr lang="en" altLang="ja-JP" sz="2000" dirty="0">
                <a:solidFill>
                  <a:srgbClr val="C1651C"/>
                </a:solidFill>
                <a:effectLst/>
                <a:latin typeface="Monaco" pitchFamily="2" charset="0"/>
              </a:rPr>
              <a:t>"Hello Python!"</a:t>
            </a:r>
            <a:r>
              <a:rPr lang="en" altLang="ja-JP" sz="2000" dirty="0">
                <a:solidFill>
                  <a:srgbClr val="F2F2F2"/>
                </a:solidFill>
                <a:effectLst/>
                <a:latin typeface="Monaco" pitchFamily="2" charset="0"/>
              </a:rPr>
              <a:t>)</a:t>
            </a:r>
            <a:endParaRPr lang="en" altLang="ja-JP" sz="2000" dirty="0">
              <a:solidFill>
                <a:srgbClr val="C1651C"/>
              </a:solidFill>
              <a:effectLst/>
              <a:latin typeface="Monaco" pitchFamily="2" charset="0"/>
            </a:endParaRPr>
          </a:p>
          <a:p>
            <a:r>
              <a:rPr lang="en" altLang="ja-JP" sz="2000" dirty="0">
                <a:solidFill>
                  <a:srgbClr val="F2F2F2"/>
                </a:solidFill>
                <a:effectLst/>
                <a:latin typeface="Monaco" pitchFamily="2" charset="0"/>
              </a:rPr>
              <a:t>Hello Python!</a:t>
            </a:r>
          </a:p>
          <a:p>
            <a:endParaRPr lang="en" altLang="ja-JP" sz="2000" dirty="0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 sz="2000" dirty="0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 sz="2000" dirty="0">
                <a:solidFill>
                  <a:srgbClr val="2FE71A"/>
                </a:solidFill>
                <a:effectLst/>
                <a:latin typeface="Monaco" pitchFamily="2" charset="0"/>
              </a:rPr>
              <a:t>2</a:t>
            </a:r>
            <a:r>
              <a:rPr lang="en" altLang="ja-JP" sz="2000" dirty="0">
                <a:solidFill>
                  <a:srgbClr val="2D961E"/>
                </a:solidFill>
                <a:effectLst/>
                <a:latin typeface="Monaco" pitchFamily="2" charset="0"/>
              </a:rPr>
              <a:t>]: 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12F9700-CC65-9F46-A6EF-6B1F04AF5D33}"/>
              </a:ext>
            </a:extLst>
          </p:cNvPr>
          <p:cNvSpPr/>
          <p:nvPr/>
        </p:nvSpPr>
        <p:spPr>
          <a:xfrm>
            <a:off x="4424806" y="1488860"/>
            <a:ext cx="3029542" cy="3416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dirty="0">
                <a:solidFill>
                  <a:srgbClr val="F2F2F2"/>
                </a:solidFill>
                <a:effectLst/>
                <a:latin typeface="Monaco" pitchFamily="2" charset="0"/>
              </a:rPr>
              <a:t>$ ipython</a:t>
            </a:r>
            <a:br>
              <a:rPr lang="en" altLang="ja-JP" dirty="0">
                <a:solidFill>
                  <a:srgbClr val="F2F2F2"/>
                </a:solidFill>
                <a:effectLst/>
                <a:latin typeface="Monaco" pitchFamily="2" charset="0"/>
              </a:rPr>
            </a:br>
            <a:endParaRPr lang="en" altLang="ja-JP" dirty="0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 dirty="0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 dirty="0">
                <a:solidFill>
                  <a:srgbClr val="2FE71A"/>
                </a:solidFill>
                <a:effectLst/>
                <a:latin typeface="Monaco" pitchFamily="2" charset="0"/>
              </a:rPr>
              <a:t>1</a:t>
            </a:r>
            <a:r>
              <a:rPr lang="en" altLang="ja-JP" dirty="0">
                <a:solidFill>
                  <a:srgbClr val="2D961E"/>
                </a:solidFill>
                <a:effectLst/>
                <a:latin typeface="Monaco" pitchFamily="2" charset="0"/>
              </a:rPr>
              <a:t>]: print</a:t>
            </a:r>
            <a:r>
              <a:rPr lang="en" altLang="ja-JP" dirty="0">
                <a:solidFill>
                  <a:srgbClr val="F2F2F2"/>
                </a:solidFill>
                <a:effectLst/>
                <a:latin typeface="Monaco" pitchFamily="2" charset="0"/>
              </a:rPr>
              <a:t>(</a:t>
            </a:r>
            <a:r>
              <a:rPr lang="en" altLang="ja-JP" dirty="0">
                <a:solidFill>
                  <a:srgbClr val="C1651C"/>
                </a:solidFill>
                <a:effectLst/>
                <a:latin typeface="Monaco" pitchFamily="2" charset="0"/>
              </a:rPr>
              <a:t>"Hello Python!"</a:t>
            </a:r>
            <a:r>
              <a:rPr lang="en" altLang="ja-JP" dirty="0">
                <a:solidFill>
                  <a:srgbClr val="F2F2F2"/>
                </a:solidFill>
                <a:effectLst/>
                <a:latin typeface="Monaco" pitchFamily="2" charset="0"/>
              </a:rPr>
              <a:t>)</a:t>
            </a:r>
            <a:endParaRPr lang="en" altLang="ja-JP" dirty="0">
              <a:solidFill>
                <a:srgbClr val="C1651C"/>
              </a:solidFill>
              <a:effectLst/>
              <a:latin typeface="Monaco" pitchFamily="2" charset="0"/>
            </a:endParaRPr>
          </a:p>
          <a:p>
            <a:r>
              <a:rPr lang="en" altLang="ja-JP" dirty="0">
                <a:solidFill>
                  <a:srgbClr val="F2F2F2"/>
                </a:solidFill>
                <a:effectLst/>
                <a:latin typeface="Monaco" pitchFamily="2" charset="0"/>
              </a:rPr>
              <a:t>Hello Python!</a:t>
            </a:r>
          </a:p>
          <a:p>
            <a:br>
              <a:rPr lang="en" altLang="ja-JP" dirty="0">
                <a:solidFill>
                  <a:srgbClr val="F2F2F2"/>
                </a:solidFill>
                <a:effectLst/>
                <a:latin typeface="Monaco" pitchFamily="2" charset="0"/>
              </a:rPr>
            </a:br>
            <a:endParaRPr lang="en" altLang="ja-JP" dirty="0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 dirty="0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 dirty="0">
                <a:solidFill>
                  <a:srgbClr val="2FE71A"/>
                </a:solidFill>
                <a:effectLst/>
                <a:latin typeface="Monaco" pitchFamily="2" charset="0"/>
              </a:rPr>
              <a:t>2</a:t>
            </a:r>
            <a:r>
              <a:rPr lang="en" altLang="ja-JP" dirty="0">
                <a:solidFill>
                  <a:srgbClr val="2D961E"/>
                </a:solidFill>
                <a:effectLst/>
                <a:latin typeface="Monaco" pitchFamily="2" charset="0"/>
              </a:rPr>
              <a:t>]: for</a:t>
            </a:r>
            <a:r>
              <a:rPr lang="en" altLang="ja-JP" dirty="0">
                <a:solidFill>
                  <a:srgbClr val="F2F2F2"/>
                </a:solidFill>
                <a:effectLst/>
                <a:latin typeface="Monaco" pitchFamily="2" charset="0"/>
              </a:rPr>
              <a:t> i </a:t>
            </a:r>
            <a:r>
              <a:rPr lang="en" altLang="ja-JP" dirty="0">
                <a:solidFill>
                  <a:srgbClr val="C200FF"/>
                </a:solidFill>
                <a:effectLst/>
                <a:latin typeface="Monaco" pitchFamily="2" charset="0"/>
              </a:rPr>
              <a:t>in</a:t>
            </a:r>
            <a:r>
              <a:rPr lang="en" altLang="ja-JP" dirty="0">
                <a:solidFill>
                  <a:srgbClr val="F2F2F2"/>
                </a:solidFill>
                <a:effectLst/>
                <a:latin typeface="Monaco" pitchFamily="2" charset="0"/>
              </a:rPr>
              <a:t> [</a:t>
            </a:r>
            <a:r>
              <a:rPr lang="en" altLang="ja-JP" dirty="0">
                <a:solidFill>
                  <a:srgbClr val="2D961E"/>
                </a:solidFill>
                <a:effectLst/>
                <a:latin typeface="Monaco" pitchFamily="2" charset="0"/>
              </a:rPr>
              <a:t>1</a:t>
            </a:r>
            <a:r>
              <a:rPr lang="en" altLang="ja-JP" dirty="0">
                <a:solidFill>
                  <a:srgbClr val="F2F2F2"/>
                </a:solidFill>
                <a:effectLst/>
                <a:latin typeface="Monaco" pitchFamily="2" charset="0"/>
              </a:rPr>
              <a:t>,</a:t>
            </a:r>
            <a:r>
              <a:rPr lang="en" altLang="ja-JP" dirty="0">
                <a:solidFill>
                  <a:srgbClr val="2D961E"/>
                </a:solidFill>
                <a:effectLst/>
                <a:latin typeface="Monaco" pitchFamily="2" charset="0"/>
              </a:rPr>
              <a:t>2</a:t>
            </a:r>
            <a:r>
              <a:rPr lang="en" altLang="ja-JP" dirty="0">
                <a:solidFill>
                  <a:srgbClr val="F2F2F2"/>
                </a:solidFill>
                <a:effectLst/>
                <a:latin typeface="Monaco" pitchFamily="2" charset="0"/>
              </a:rPr>
              <a:t>,</a:t>
            </a:r>
            <a:r>
              <a:rPr lang="en" altLang="ja-JP" dirty="0">
                <a:solidFill>
                  <a:srgbClr val="2D961E"/>
                </a:solidFill>
                <a:effectLst/>
                <a:latin typeface="Monaco" pitchFamily="2" charset="0"/>
              </a:rPr>
              <a:t>3</a:t>
            </a:r>
            <a:r>
              <a:rPr lang="en" altLang="ja-JP" dirty="0">
                <a:solidFill>
                  <a:srgbClr val="F2F2F2"/>
                </a:solidFill>
                <a:effectLst/>
                <a:latin typeface="Monaco" pitchFamily="2" charset="0"/>
              </a:rPr>
              <a:t>]:</a:t>
            </a:r>
            <a:endParaRPr lang="en" altLang="ja-JP" dirty="0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 dirty="0">
                <a:solidFill>
                  <a:srgbClr val="2D961E"/>
                </a:solidFill>
                <a:effectLst/>
                <a:latin typeface="Monaco" pitchFamily="2" charset="0"/>
              </a:rPr>
              <a:t>   ...: </a:t>
            </a:r>
            <a:r>
              <a:rPr lang="en" altLang="ja-JP" dirty="0">
                <a:solidFill>
                  <a:srgbClr val="F2F2F2"/>
                </a:solidFill>
                <a:effectLst/>
                <a:latin typeface="Monaco" pitchFamily="2" charset="0"/>
              </a:rPr>
              <a:t>    </a:t>
            </a:r>
            <a:r>
              <a:rPr lang="en" altLang="ja-JP" dirty="0">
                <a:solidFill>
                  <a:srgbClr val="2D961E"/>
                </a:solidFill>
                <a:effectLst/>
                <a:latin typeface="Monaco" pitchFamily="2" charset="0"/>
              </a:rPr>
              <a:t>print</a:t>
            </a:r>
            <a:r>
              <a:rPr lang="en" altLang="ja-JP" dirty="0">
                <a:solidFill>
                  <a:srgbClr val="F2F2F2"/>
                </a:solidFill>
                <a:effectLst/>
                <a:latin typeface="Monaco" pitchFamily="2" charset="0"/>
              </a:rPr>
              <a:t>(i)</a:t>
            </a:r>
            <a:endParaRPr lang="en" altLang="ja-JP" dirty="0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 dirty="0">
                <a:solidFill>
                  <a:srgbClr val="2D961E"/>
                </a:solidFill>
                <a:effectLst/>
                <a:latin typeface="Monaco" pitchFamily="2" charset="0"/>
              </a:rPr>
              <a:t>   ...: </a:t>
            </a:r>
            <a:r>
              <a:rPr lang="en" altLang="ja-JP" dirty="0">
                <a:solidFill>
                  <a:srgbClr val="F2F2F2"/>
                </a:solidFill>
                <a:effectLst/>
                <a:latin typeface="Monaco" pitchFamily="2" charset="0"/>
              </a:rPr>
              <a:t>    </a:t>
            </a:r>
            <a:endParaRPr lang="en" altLang="ja-JP" dirty="0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 dirty="0">
                <a:solidFill>
                  <a:srgbClr val="F2F2F2"/>
                </a:solidFill>
                <a:effectLst/>
                <a:latin typeface="Monaco" pitchFamily="2" charset="0"/>
              </a:rPr>
              <a:t>1</a:t>
            </a:r>
          </a:p>
          <a:p>
            <a:r>
              <a:rPr lang="en" altLang="ja-JP" dirty="0">
                <a:solidFill>
                  <a:srgbClr val="F2F2F2"/>
                </a:solidFill>
                <a:effectLst/>
                <a:latin typeface="Monaco" pitchFamily="2" charset="0"/>
              </a:rPr>
              <a:t>2</a:t>
            </a:r>
          </a:p>
          <a:p>
            <a:r>
              <a:rPr lang="en" altLang="ja-JP" dirty="0">
                <a:solidFill>
                  <a:srgbClr val="F2F2F2"/>
                </a:solidFill>
                <a:effectLst/>
                <a:latin typeface="Monaco" pitchFamily="2" charset="0"/>
              </a:rPr>
              <a:t>3</a:t>
            </a:r>
          </a:p>
        </p:txBody>
      </p:sp>
      <p:sp>
        <p:nvSpPr>
          <p:cNvPr id="13" name="右大かっこ 12">
            <a:extLst>
              <a:ext uri="{FF2B5EF4-FFF2-40B4-BE49-F238E27FC236}">
                <a16:creationId xmlns:a16="http://schemas.microsoft.com/office/drawing/2014/main" id="{CCD6FA23-85D5-1B40-A8B7-21BE5D27DB32}"/>
              </a:ext>
            </a:extLst>
          </p:cNvPr>
          <p:cNvSpPr/>
          <p:nvPr/>
        </p:nvSpPr>
        <p:spPr>
          <a:xfrm>
            <a:off x="6564966" y="3220249"/>
            <a:ext cx="144016" cy="615844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右大かっこ 13">
            <a:extLst>
              <a:ext uri="{FF2B5EF4-FFF2-40B4-BE49-F238E27FC236}">
                <a16:creationId xmlns:a16="http://schemas.microsoft.com/office/drawing/2014/main" id="{6AD5D2FA-BCB3-1143-920E-68BF8E74F0AE}"/>
              </a:ext>
            </a:extLst>
          </p:cNvPr>
          <p:cNvSpPr/>
          <p:nvPr/>
        </p:nvSpPr>
        <p:spPr>
          <a:xfrm>
            <a:off x="6527332" y="4012337"/>
            <a:ext cx="181650" cy="818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0533D35-D576-F140-83F9-B46DA85D95B7}"/>
              </a:ext>
            </a:extLst>
          </p:cNvPr>
          <p:cNvSpPr txBox="1"/>
          <p:nvPr/>
        </p:nvSpPr>
        <p:spPr>
          <a:xfrm>
            <a:off x="7659863" y="3266561"/>
            <a:ext cx="11892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入力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A2A347D-44CC-F840-B99B-BD12AD7CDF2B}"/>
              </a:ext>
            </a:extLst>
          </p:cNvPr>
          <p:cNvSpPr txBox="1"/>
          <p:nvPr/>
        </p:nvSpPr>
        <p:spPr>
          <a:xfrm>
            <a:off x="7497144" y="415148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実行結果</a:t>
            </a: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D333142E-7106-2242-A9EA-7CC027256E29}"/>
              </a:ext>
            </a:extLst>
          </p:cNvPr>
          <p:cNvCxnSpPr>
            <a:stCxn id="15" idx="1"/>
            <a:endCxn id="13" idx="2"/>
          </p:cNvCxnSpPr>
          <p:nvPr/>
        </p:nvCxnSpPr>
        <p:spPr>
          <a:xfrm flipH="1">
            <a:off x="6708982" y="3528171"/>
            <a:ext cx="95088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23DF253C-4276-794E-998F-F7E7D3E17BE8}"/>
              </a:ext>
            </a:extLst>
          </p:cNvPr>
          <p:cNvCxnSpPr>
            <a:cxnSpLocks/>
            <a:stCxn id="16" idx="1"/>
            <a:endCxn id="14" idx="2"/>
          </p:cNvCxnSpPr>
          <p:nvPr/>
        </p:nvCxnSpPr>
        <p:spPr>
          <a:xfrm flipH="1">
            <a:off x="6708982" y="4413093"/>
            <a:ext cx="788162" cy="82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66982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6E0DE4-F084-EE4C-9F8E-82F79C3A2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Python</a:t>
            </a:r>
            <a:r>
              <a:rPr lang="ja-JP" altLang="en-US"/>
              <a:t>の実行方法</a:t>
            </a:r>
            <a:r>
              <a:rPr lang="en-US" altLang="ja-JP"/>
              <a:t> – Jupyter Notebook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C15DE00-817A-DB4A-BBAC-774CECDEE313}"/>
              </a:ext>
            </a:extLst>
          </p:cNvPr>
          <p:cNvSpPr txBox="1"/>
          <p:nvPr/>
        </p:nvSpPr>
        <p:spPr>
          <a:xfrm>
            <a:off x="1045162" y="802382"/>
            <a:ext cx="6192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Jupyter Notebook</a:t>
            </a:r>
            <a:r>
              <a:rPr kumimoji="1" lang="ja-JP" altLang="en-US"/>
              <a:t>を実行すると、ブラウザが起動するので「</a:t>
            </a:r>
            <a:r>
              <a:rPr kumimoji="1" lang="en-US" altLang="ja-JP"/>
              <a:t>New</a:t>
            </a:r>
            <a:r>
              <a:rPr kumimoji="1" lang="ja-JP" altLang="en-US"/>
              <a:t>」から</a:t>
            </a:r>
            <a:r>
              <a:rPr lang="ja-JP" altLang="en-US"/>
              <a:t>「</a:t>
            </a:r>
            <a:r>
              <a:rPr lang="en-US" altLang="ja-JP"/>
              <a:t>Python3</a:t>
            </a:r>
            <a:r>
              <a:rPr lang="ja-JP" altLang="en-US"/>
              <a:t>」を選ぶ</a:t>
            </a:r>
            <a:endParaRPr lang="en-US" altLang="ja-JP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66367E1-15A4-CB41-BD42-CF394C808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250" y="1522462"/>
            <a:ext cx="4608512" cy="168012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1DA0FE51-97CD-3741-B5B4-392E1A1FD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186" y="4042742"/>
            <a:ext cx="4536504" cy="1508178"/>
          </a:xfrm>
          <a:prstGeom prst="rect">
            <a:avLst/>
          </a:prstGeom>
        </p:spPr>
      </p:pic>
      <p:sp>
        <p:nvSpPr>
          <p:cNvPr id="7" name="円/楕円 6">
            <a:extLst>
              <a:ext uri="{FF2B5EF4-FFF2-40B4-BE49-F238E27FC236}">
                <a16:creationId xmlns:a16="http://schemas.microsoft.com/office/drawing/2014/main" id="{63B6EDF2-9314-9F45-A5BC-12B731A8494D}"/>
              </a:ext>
            </a:extLst>
          </p:cNvPr>
          <p:cNvSpPr/>
          <p:nvPr/>
        </p:nvSpPr>
        <p:spPr>
          <a:xfrm>
            <a:off x="5941706" y="2026518"/>
            <a:ext cx="360040" cy="2880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右矢印 7">
            <a:extLst>
              <a:ext uri="{FF2B5EF4-FFF2-40B4-BE49-F238E27FC236}">
                <a16:creationId xmlns:a16="http://schemas.microsoft.com/office/drawing/2014/main" id="{DAF4CD85-AAA2-2D41-B12F-A63B763E8DBA}"/>
              </a:ext>
            </a:extLst>
          </p:cNvPr>
          <p:cNvSpPr/>
          <p:nvPr/>
        </p:nvSpPr>
        <p:spPr>
          <a:xfrm rot="5400000">
            <a:off x="3745462" y="3142642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A8A44F9-1B56-8D4F-8EC4-C09FB0BDCA76}"/>
              </a:ext>
            </a:extLst>
          </p:cNvPr>
          <p:cNvSpPr txBox="1"/>
          <p:nvPr/>
        </p:nvSpPr>
        <p:spPr>
          <a:xfrm>
            <a:off x="1045162" y="3538686"/>
            <a:ext cx="6186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ノートブックが立ち上がるので、コードやメモを記述する</a:t>
            </a:r>
            <a:endParaRPr kumimoji="1" lang="ja-JP" altLang="en-US"/>
          </a:p>
        </p:txBody>
      </p:sp>
      <p:sp>
        <p:nvSpPr>
          <p:cNvPr id="10" name="右大かっこ 9">
            <a:extLst>
              <a:ext uri="{FF2B5EF4-FFF2-40B4-BE49-F238E27FC236}">
                <a16:creationId xmlns:a16="http://schemas.microsoft.com/office/drawing/2014/main" id="{44BD3759-4626-3E47-9686-8CB8904D7BEB}"/>
              </a:ext>
            </a:extLst>
          </p:cNvPr>
          <p:cNvSpPr/>
          <p:nvPr/>
        </p:nvSpPr>
        <p:spPr>
          <a:xfrm>
            <a:off x="5293634" y="4155400"/>
            <a:ext cx="72008" cy="216024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右大かっこ 10">
            <a:extLst>
              <a:ext uri="{FF2B5EF4-FFF2-40B4-BE49-F238E27FC236}">
                <a16:creationId xmlns:a16="http://schemas.microsoft.com/office/drawing/2014/main" id="{17B10456-205B-574A-BE0C-7A6743EE5005}"/>
              </a:ext>
            </a:extLst>
          </p:cNvPr>
          <p:cNvSpPr/>
          <p:nvPr/>
        </p:nvSpPr>
        <p:spPr>
          <a:xfrm>
            <a:off x="5509658" y="4366778"/>
            <a:ext cx="72008" cy="108012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AE8DB0B-36F5-A743-948E-44C180B53E87}"/>
              </a:ext>
            </a:extLst>
          </p:cNvPr>
          <p:cNvSpPr txBox="1"/>
          <p:nvPr/>
        </p:nvSpPr>
        <p:spPr>
          <a:xfrm>
            <a:off x="6085722" y="40787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コード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161A3F2-EDD9-2945-8FB4-3007EC95FBDA}"/>
              </a:ext>
            </a:extLst>
          </p:cNvPr>
          <p:cNvSpPr txBox="1"/>
          <p:nvPr/>
        </p:nvSpPr>
        <p:spPr>
          <a:xfrm>
            <a:off x="6085722" y="472217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ノート</a:t>
            </a:r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2E978CF0-57A6-0F44-B0B0-86A152FB3190}"/>
              </a:ext>
            </a:extLst>
          </p:cNvPr>
          <p:cNvCxnSpPr>
            <a:cxnSpLocks/>
            <a:stCxn id="12" idx="1"/>
            <a:endCxn id="10" idx="2"/>
          </p:cNvCxnSpPr>
          <p:nvPr/>
        </p:nvCxnSpPr>
        <p:spPr>
          <a:xfrm flipH="1">
            <a:off x="5365642" y="4263412"/>
            <a:ext cx="72008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34FA97AB-2262-7F48-B375-DFAF17D995B5}"/>
              </a:ext>
            </a:extLst>
          </p:cNvPr>
          <p:cNvCxnSpPr>
            <a:cxnSpLocks/>
            <a:stCxn id="13" idx="1"/>
            <a:endCxn id="11" idx="2"/>
          </p:cNvCxnSpPr>
          <p:nvPr/>
        </p:nvCxnSpPr>
        <p:spPr>
          <a:xfrm flipH="1">
            <a:off x="5581666" y="4906838"/>
            <a:ext cx="50405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4B238D2-F2BC-284F-AF87-7930972A4349}"/>
              </a:ext>
            </a:extLst>
          </p:cNvPr>
          <p:cNvSpPr txBox="1"/>
          <p:nvPr/>
        </p:nvSpPr>
        <p:spPr>
          <a:xfrm>
            <a:off x="1909258" y="5596884"/>
            <a:ext cx="3567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気軽に使える</a:t>
            </a:r>
            <a:endParaRPr kumimoji="1" lang="en-US" altLang="ja-JP" dirty="0"/>
          </a:p>
          <a:p>
            <a:r>
              <a:rPr lang="ja-JP" altLang="en-US" dirty="0"/>
              <a:t>タブ補完などが効く</a:t>
            </a:r>
            <a:endParaRPr kumimoji="1" lang="en-US" altLang="ja-JP" dirty="0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A33838B1-A500-2446-AF8B-5213D233A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186" y="5596884"/>
            <a:ext cx="584200" cy="569595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9B2EFB10-9C01-FC41-9DFD-52B9ACD4BC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1186" y="6288405"/>
            <a:ext cx="584200" cy="569595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77AE8E75-F705-3B41-99EE-FE3BF5456811}"/>
              </a:ext>
            </a:extLst>
          </p:cNvPr>
          <p:cNvSpPr txBox="1"/>
          <p:nvPr/>
        </p:nvSpPr>
        <p:spPr>
          <a:xfrm>
            <a:off x="1909258" y="6419006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慣れないと混乱するかも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6344647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26FE40-A50E-CC49-9B6C-DBD64625C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248E0E9-B2C6-F14B-8EBE-4BD1CB8676AE}"/>
              </a:ext>
            </a:extLst>
          </p:cNvPr>
          <p:cNvSpPr txBox="1"/>
          <p:nvPr/>
        </p:nvSpPr>
        <p:spPr>
          <a:xfrm>
            <a:off x="1484670" y="2507226"/>
            <a:ext cx="56519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dirty="0"/>
              <a:t>Python</a:t>
            </a:r>
            <a:r>
              <a:rPr kumimoji="1" lang="ja-JP" altLang="en-US" sz="5400" dirty="0"/>
              <a:t>の基本文法</a:t>
            </a:r>
          </a:p>
        </p:txBody>
      </p:sp>
    </p:spTree>
    <p:extLst>
      <p:ext uri="{BB962C8B-B14F-4D97-AF65-F5344CB8AC3E}">
        <p14:creationId xmlns:p14="http://schemas.microsoft.com/office/powerpoint/2010/main" val="4552128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516FC8-C23E-6C40-9098-5FC1F89EC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の文法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90C9609-A6BD-6649-AD52-D01338EA47D4}"/>
              </a:ext>
            </a:extLst>
          </p:cNvPr>
          <p:cNvSpPr txBox="1"/>
          <p:nvPr/>
        </p:nvSpPr>
        <p:spPr>
          <a:xfrm>
            <a:off x="245807" y="806245"/>
            <a:ext cx="56845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基本的に「上から順番」に実行される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7B117EA-DBEB-2944-BA72-07A6E4A9A323}"/>
              </a:ext>
            </a:extLst>
          </p:cNvPr>
          <p:cNvSpPr/>
          <p:nvPr/>
        </p:nvSpPr>
        <p:spPr>
          <a:xfrm>
            <a:off x="201563" y="1511313"/>
            <a:ext cx="4572000" cy="2308324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 = a + b</a:t>
            </a:r>
          </a:p>
          <a:p>
            <a:r>
              <a:rPr lang="en" altLang="ja-JP" sz="36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(c)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E51C19D-FB58-AC4E-AE81-4FBBB0451D64}"/>
              </a:ext>
            </a:extLst>
          </p:cNvPr>
          <p:cNvSpPr txBox="1"/>
          <p:nvPr/>
        </p:nvSpPr>
        <p:spPr>
          <a:xfrm>
            <a:off x="176980" y="4109885"/>
            <a:ext cx="2073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3</a:t>
            </a:r>
            <a:r>
              <a:rPr kumimoji="1" lang="ja-JP" altLang="en-US" sz="2400" dirty="0"/>
              <a:t>が表示される</a:t>
            </a:r>
          </a:p>
        </p:txBody>
      </p:sp>
    </p:spTree>
    <p:extLst>
      <p:ext uri="{BB962C8B-B14F-4D97-AF65-F5344CB8AC3E}">
        <p14:creationId xmlns:p14="http://schemas.microsoft.com/office/powerpoint/2010/main" val="190223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FEE596-A645-4049-8D08-4BF4A47D3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変数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37036B7-42EC-9446-B612-F2318467403C}"/>
              </a:ext>
            </a:extLst>
          </p:cNvPr>
          <p:cNvSpPr txBox="1"/>
          <p:nvPr/>
        </p:nvSpPr>
        <p:spPr>
          <a:xfrm>
            <a:off x="269426" y="707178"/>
            <a:ext cx="5849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Python</a:t>
            </a:r>
            <a:r>
              <a:rPr kumimoji="1" lang="ja-JP" altLang="en-US" sz="2400" dirty="0"/>
              <a:t>で、値につけるラベルを「変数」と呼ぶ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E624B4F-C1D1-9A43-BDF6-6091E0E18590}"/>
              </a:ext>
            </a:extLst>
          </p:cNvPr>
          <p:cNvSpPr/>
          <p:nvPr/>
        </p:nvSpPr>
        <p:spPr>
          <a:xfrm>
            <a:off x="269426" y="1351007"/>
            <a:ext cx="4572000" cy="2308324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 = a + b</a:t>
            </a:r>
          </a:p>
          <a:p>
            <a:r>
              <a:rPr lang="en" altLang="ja-JP" sz="36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(c)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7552FA0-E8E8-804B-AD52-6328F7A89F90}"/>
              </a:ext>
            </a:extLst>
          </p:cNvPr>
          <p:cNvSpPr txBox="1"/>
          <p:nvPr/>
        </p:nvSpPr>
        <p:spPr>
          <a:xfrm>
            <a:off x="269426" y="3751843"/>
            <a:ext cx="7168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a</a:t>
            </a:r>
            <a:r>
              <a:rPr lang="en-US" altLang="ja-JP" sz="2400" dirty="0"/>
              <a:t>, b, c</a:t>
            </a:r>
            <a:r>
              <a:rPr lang="ja-JP" altLang="en-US" sz="2400" dirty="0"/>
              <a:t>は、それぞれ</a:t>
            </a:r>
            <a:r>
              <a:rPr lang="en-US" altLang="ja-JP" sz="2400" dirty="0"/>
              <a:t>1,2,3</a:t>
            </a:r>
            <a:r>
              <a:rPr lang="ja-JP" altLang="en-US" sz="2400" dirty="0"/>
              <a:t>という値につけられた「ラベル」</a:t>
            </a:r>
            <a:endParaRPr lang="en-US" altLang="ja-JP" sz="2400" dirty="0"/>
          </a:p>
        </p:txBody>
      </p:sp>
      <p:sp>
        <p:nvSpPr>
          <p:cNvPr id="7" name="正方形/長方形 6"/>
          <p:cNvSpPr/>
          <p:nvPr/>
        </p:nvSpPr>
        <p:spPr>
          <a:xfrm>
            <a:off x="269426" y="5094310"/>
            <a:ext cx="7176053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ja-JP" sz="3600" dirty="0" err="1">
                <a:solidFill>
                  <a:srgbClr val="D4D4D4"/>
                </a:solidFill>
                <a:latin typeface="Consolas" panose="020B0609020204030204" pitchFamily="49" charset="0"/>
              </a:rPr>
              <a:t>very_very_long_variable</a:t>
            </a:r>
            <a:r>
              <a:rPr lang="en-US" altLang="ja-JP" sz="36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ja-JP" sz="36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endParaRPr lang="en-US" altLang="ja-JP" sz="36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27993" y="4591878"/>
            <a:ext cx="4046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長い名前をつけることもできる</a:t>
            </a:r>
          </a:p>
        </p:txBody>
      </p:sp>
    </p:spTree>
    <p:extLst>
      <p:ext uri="{BB962C8B-B14F-4D97-AF65-F5344CB8AC3E}">
        <p14:creationId xmlns:p14="http://schemas.microsoft.com/office/powerpoint/2010/main" val="13145683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2267E1-5C55-914D-8C2D-FBB74E2CF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変数</a:t>
            </a:r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60DF4C3-DE0B-754A-BF0D-E8660F7A4F57}"/>
              </a:ext>
            </a:extLst>
          </p:cNvPr>
          <p:cNvSpPr/>
          <p:nvPr/>
        </p:nvSpPr>
        <p:spPr>
          <a:xfrm>
            <a:off x="545692" y="1353996"/>
            <a:ext cx="1951702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A8FD989-EEEF-8C44-81E6-1113BF7BA9B2}"/>
              </a:ext>
            </a:extLst>
          </p:cNvPr>
          <p:cNvSpPr txBox="1"/>
          <p:nvPr/>
        </p:nvSpPr>
        <p:spPr>
          <a:xfrm>
            <a:off x="216310" y="786581"/>
            <a:ext cx="3387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変数には値を代入できる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83CE740-B8CE-B94A-9572-E9538E3C853C}"/>
              </a:ext>
            </a:extLst>
          </p:cNvPr>
          <p:cNvSpPr txBox="1"/>
          <p:nvPr/>
        </p:nvSpPr>
        <p:spPr>
          <a:xfrm>
            <a:off x="2649795" y="1489587"/>
            <a:ext cx="5266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初めて使われた変数はここで作られる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3EF1095-ADE5-7848-9233-198085F1D400}"/>
              </a:ext>
            </a:extLst>
          </p:cNvPr>
          <p:cNvSpPr/>
          <p:nvPr/>
        </p:nvSpPr>
        <p:spPr>
          <a:xfrm>
            <a:off x="506362" y="2919021"/>
            <a:ext cx="1804219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A0B8035-EA70-744F-884C-918A1C19A687}"/>
              </a:ext>
            </a:extLst>
          </p:cNvPr>
          <p:cNvSpPr txBox="1"/>
          <p:nvPr/>
        </p:nvSpPr>
        <p:spPr>
          <a:xfrm>
            <a:off x="2448233" y="3569109"/>
            <a:ext cx="4023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二度目以降は「上書き」される</a:t>
            </a:r>
          </a:p>
        </p:txBody>
      </p:sp>
    </p:spTree>
    <p:extLst>
      <p:ext uri="{BB962C8B-B14F-4D97-AF65-F5344CB8AC3E}">
        <p14:creationId xmlns:p14="http://schemas.microsoft.com/office/powerpoint/2010/main" val="19037346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DBCB01-EBDA-AB42-8FD5-EAFBE8B39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変数</a:t>
            </a:r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FFDAD21-2A87-2448-BCBD-EE6023A8E902}"/>
              </a:ext>
            </a:extLst>
          </p:cNvPr>
          <p:cNvSpPr/>
          <p:nvPr/>
        </p:nvSpPr>
        <p:spPr>
          <a:xfrm>
            <a:off x="1493005" y="308282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1C6450F-A322-3742-A4B2-A3D21E4BCFEA}"/>
              </a:ext>
            </a:extLst>
          </p:cNvPr>
          <p:cNvSpPr/>
          <p:nvPr/>
        </p:nvSpPr>
        <p:spPr>
          <a:xfrm>
            <a:off x="1493005" y="344286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DB18AEA-AF3A-E946-AEF4-8AD44F50032C}"/>
              </a:ext>
            </a:extLst>
          </p:cNvPr>
          <p:cNvSpPr/>
          <p:nvPr/>
        </p:nvSpPr>
        <p:spPr>
          <a:xfrm>
            <a:off x="1493005" y="380290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499A88-FC21-C74B-ABC2-45BE617805C4}"/>
              </a:ext>
            </a:extLst>
          </p:cNvPr>
          <p:cNvSpPr txBox="1"/>
          <p:nvPr/>
        </p:nvSpPr>
        <p:spPr>
          <a:xfrm>
            <a:off x="2933165" y="3082825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3B27C58-AA12-B247-B44D-DC15FA0714A6}"/>
              </a:ext>
            </a:extLst>
          </p:cNvPr>
          <p:cNvSpPr txBox="1"/>
          <p:nvPr/>
        </p:nvSpPr>
        <p:spPr>
          <a:xfrm>
            <a:off x="2933165" y="3442865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F9CBA01-C568-D94F-B37A-C39A6B2CB135}"/>
              </a:ext>
            </a:extLst>
          </p:cNvPr>
          <p:cNvSpPr txBox="1"/>
          <p:nvPr/>
        </p:nvSpPr>
        <p:spPr>
          <a:xfrm>
            <a:off x="2933165" y="3802905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9" name="1 つの角を切り取った四角形 8">
            <a:extLst>
              <a:ext uri="{FF2B5EF4-FFF2-40B4-BE49-F238E27FC236}">
                <a16:creationId xmlns:a16="http://schemas.microsoft.com/office/drawing/2014/main" id="{57F12D5F-21EA-E84E-A7AF-7F60D41E14DB}"/>
              </a:ext>
            </a:extLst>
          </p:cNvPr>
          <p:cNvSpPr/>
          <p:nvPr/>
        </p:nvSpPr>
        <p:spPr>
          <a:xfrm>
            <a:off x="340877" y="3118829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sp>
        <p:nvSpPr>
          <p:cNvPr id="10" name="1 つの角を切り取った四角形 9">
            <a:extLst>
              <a:ext uri="{FF2B5EF4-FFF2-40B4-BE49-F238E27FC236}">
                <a16:creationId xmlns:a16="http://schemas.microsoft.com/office/drawing/2014/main" id="{2D58945D-E1E9-2149-AB10-86DAE693FE05}"/>
              </a:ext>
            </a:extLst>
          </p:cNvPr>
          <p:cNvSpPr/>
          <p:nvPr/>
        </p:nvSpPr>
        <p:spPr>
          <a:xfrm>
            <a:off x="340877" y="3478869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b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07804CA1-3B17-CC46-A44C-7E641B198000}"/>
              </a:ext>
            </a:extLst>
          </p:cNvPr>
          <p:cNvCxnSpPr>
            <a:stCxn id="9" idx="0"/>
            <a:endCxn id="3" idx="1"/>
          </p:cNvCxnSpPr>
          <p:nvPr/>
        </p:nvCxnSpPr>
        <p:spPr>
          <a:xfrm>
            <a:off x="1204973" y="3262845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62E6DB15-AE98-F04E-A5B1-4749CE89AAD7}"/>
              </a:ext>
            </a:extLst>
          </p:cNvPr>
          <p:cNvCxnSpPr>
            <a:cxnSpLocks/>
            <a:stCxn id="10" idx="0"/>
            <a:endCxn id="4" idx="1"/>
          </p:cNvCxnSpPr>
          <p:nvPr/>
        </p:nvCxnSpPr>
        <p:spPr>
          <a:xfrm>
            <a:off x="1204973" y="3622885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B22EFA5C-68C7-354C-87DF-F7C56D592D3F}"/>
              </a:ext>
            </a:extLst>
          </p:cNvPr>
          <p:cNvSpPr/>
          <p:nvPr/>
        </p:nvSpPr>
        <p:spPr>
          <a:xfrm>
            <a:off x="988949" y="2290737"/>
            <a:ext cx="1296144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 =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6305E76-AFFC-7241-9F16-17435ED5887E}"/>
              </a:ext>
            </a:extLst>
          </p:cNvPr>
          <p:cNvSpPr/>
          <p:nvPr/>
        </p:nvSpPr>
        <p:spPr>
          <a:xfrm>
            <a:off x="5525453" y="1498649"/>
            <a:ext cx="1512168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 = a + b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6F1845FA-9AB6-0947-BE49-B02E7B830A78}"/>
              </a:ext>
            </a:extLst>
          </p:cNvPr>
          <p:cNvSpPr/>
          <p:nvPr/>
        </p:nvSpPr>
        <p:spPr>
          <a:xfrm>
            <a:off x="5525453" y="2218729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595E06BC-32F9-A14C-AFD7-54238FB04186}"/>
              </a:ext>
            </a:extLst>
          </p:cNvPr>
          <p:cNvSpPr/>
          <p:nvPr/>
        </p:nvSpPr>
        <p:spPr>
          <a:xfrm>
            <a:off x="5525453" y="2578769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9ED2A72D-8CD0-5944-8117-1C899FB5FBF1}"/>
              </a:ext>
            </a:extLst>
          </p:cNvPr>
          <p:cNvSpPr/>
          <p:nvPr/>
        </p:nvSpPr>
        <p:spPr>
          <a:xfrm>
            <a:off x="5525453" y="2938809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rgbClr val="FF0000"/>
                </a:solidFill>
              </a:rPr>
              <a:t>30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DAF5B12-EF46-E842-916A-D91CDD9C9BC3}"/>
              </a:ext>
            </a:extLst>
          </p:cNvPr>
          <p:cNvSpPr txBox="1"/>
          <p:nvPr/>
        </p:nvSpPr>
        <p:spPr>
          <a:xfrm>
            <a:off x="6965613" y="2218729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5D0BD29A-AFBF-CD41-9B0E-3FA657F02FA8}"/>
              </a:ext>
            </a:extLst>
          </p:cNvPr>
          <p:cNvSpPr txBox="1"/>
          <p:nvPr/>
        </p:nvSpPr>
        <p:spPr>
          <a:xfrm>
            <a:off x="6965613" y="2578769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BBBDD5D-DD46-1E43-AA34-992D0608FBB1}"/>
              </a:ext>
            </a:extLst>
          </p:cNvPr>
          <p:cNvSpPr txBox="1"/>
          <p:nvPr/>
        </p:nvSpPr>
        <p:spPr>
          <a:xfrm>
            <a:off x="6965613" y="2938809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21" name="1 つの角を切り取った四角形 20">
            <a:extLst>
              <a:ext uri="{FF2B5EF4-FFF2-40B4-BE49-F238E27FC236}">
                <a16:creationId xmlns:a16="http://schemas.microsoft.com/office/drawing/2014/main" id="{F5A25CDB-B25D-5946-8FE2-510D5FF1C604}"/>
              </a:ext>
            </a:extLst>
          </p:cNvPr>
          <p:cNvSpPr/>
          <p:nvPr/>
        </p:nvSpPr>
        <p:spPr>
          <a:xfrm>
            <a:off x="4373325" y="2254733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sp>
        <p:nvSpPr>
          <p:cNvPr id="22" name="1 つの角を切り取った四角形 21">
            <a:extLst>
              <a:ext uri="{FF2B5EF4-FFF2-40B4-BE49-F238E27FC236}">
                <a16:creationId xmlns:a16="http://schemas.microsoft.com/office/drawing/2014/main" id="{F6746424-8C7B-C643-B536-41D9E72B554D}"/>
              </a:ext>
            </a:extLst>
          </p:cNvPr>
          <p:cNvSpPr/>
          <p:nvPr/>
        </p:nvSpPr>
        <p:spPr>
          <a:xfrm>
            <a:off x="4373325" y="2614773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b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0C14F71B-8E78-544A-A023-B7D7FCDD2B81}"/>
              </a:ext>
            </a:extLst>
          </p:cNvPr>
          <p:cNvCxnSpPr>
            <a:stCxn id="21" idx="0"/>
            <a:endCxn id="15" idx="1"/>
          </p:cNvCxnSpPr>
          <p:nvPr/>
        </p:nvCxnSpPr>
        <p:spPr>
          <a:xfrm>
            <a:off x="5237421" y="2398749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3AA33CED-2C82-6F4C-BF08-7BBD032363AA}"/>
              </a:ext>
            </a:extLst>
          </p:cNvPr>
          <p:cNvCxnSpPr>
            <a:cxnSpLocks/>
            <a:stCxn id="22" idx="0"/>
            <a:endCxn id="16" idx="1"/>
          </p:cNvCxnSpPr>
          <p:nvPr/>
        </p:nvCxnSpPr>
        <p:spPr>
          <a:xfrm>
            <a:off x="5237421" y="2758789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23EDD3B7-57E5-334B-BF79-E183ABBB30B4}"/>
              </a:ext>
            </a:extLst>
          </p:cNvPr>
          <p:cNvSpPr/>
          <p:nvPr/>
        </p:nvSpPr>
        <p:spPr>
          <a:xfrm>
            <a:off x="5525453" y="3586881"/>
            <a:ext cx="1512168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a + b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736D9054-3D10-E84C-9014-A9ECA7A27C52}"/>
              </a:ext>
            </a:extLst>
          </p:cNvPr>
          <p:cNvSpPr/>
          <p:nvPr/>
        </p:nvSpPr>
        <p:spPr>
          <a:xfrm>
            <a:off x="5525453" y="4306961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rgbClr val="FF0000"/>
                </a:solidFill>
              </a:rPr>
              <a:t>30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7972C454-D632-4E42-8985-BD07F9425B16}"/>
              </a:ext>
            </a:extLst>
          </p:cNvPr>
          <p:cNvSpPr/>
          <p:nvPr/>
        </p:nvSpPr>
        <p:spPr>
          <a:xfrm>
            <a:off x="5525453" y="4667001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DA607615-094C-D244-ACC4-C38601E969B3}"/>
              </a:ext>
            </a:extLst>
          </p:cNvPr>
          <p:cNvSpPr/>
          <p:nvPr/>
        </p:nvSpPr>
        <p:spPr>
          <a:xfrm>
            <a:off x="5525453" y="5027041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9ABC5EA5-726B-0F43-BA40-456D7E93EF90}"/>
              </a:ext>
            </a:extLst>
          </p:cNvPr>
          <p:cNvSpPr txBox="1"/>
          <p:nvPr/>
        </p:nvSpPr>
        <p:spPr>
          <a:xfrm>
            <a:off x="6965613" y="4306961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E3AE593F-A83F-4A41-AE15-7943712482E5}"/>
              </a:ext>
            </a:extLst>
          </p:cNvPr>
          <p:cNvSpPr txBox="1"/>
          <p:nvPr/>
        </p:nvSpPr>
        <p:spPr>
          <a:xfrm>
            <a:off x="6965613" y="4667001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316AA22B-4656-724B-89EC-76EFC5FF9D66}"/>
              </a:ext>
            </a:extLst>
          </p:cNvPr>
          <p:cNvSpPr txBox="1"/>
          <p:nvPr/>
        </p:nvSpPr>
        <p:spPr>
          <a:xfrm>
            <a:off x="6965613" y="5027041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32" name="1 つの角を切り取った四角形 31">
            <a:extLst>
              <a:ext uri="{FF2B5EF4-FFF2-40B4-BE49-F238E27FC236}">
                <a16:creationId xmlns:a16="http://schemas.microsoft.com/office/drawing/2014/main" id="{5DEFF3E9-3DC2-3F4B-B00A-3D3C3F9700F7}"/>
              </a:ext>
            </a:extLst>
          </p:cNvPr>
          <p:cNvSpPr/>
          <p:nvPr/>
        </p:nvSpPr>
        <p:spPr>
          <a:xfrm>
            <a:off x="4373325" y="4342965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sp>
        <p:nvSpPr>
          <p:cNvPr id="33" name="1 つの角を切り取った四角形 32">
            <a:extLst>
              <a:ext uri="{FF2B5EF4-FFF2-40B4-BE49-F238E27FC236}">
                <a16:creationId xmlns:a16="http://schemas.microsoft.com/office/drawing/2014/main" id="{731CDB62-3180-954F-ADFB-4D4B25554BEC}"/>
              </a:ext>
            </a:extLst>
          </p:cNvPr>
          <p:cNvSpPr/>
          <p:nvPr/>
        </p:nvSpPr>
        <p:spPr>
          <a:xfrm>
            <a:off x="4373325" y="4703005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b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7364D3AB-AC41-374B-9702-BE478DD3A2F3}"/>
              </a:ext>
            </a:extLst>
          </p:cNvPr>
          <p:cNvCxnSpPr>
            <a:stCxn id="32" idx="0"/>
            <a:endCxn id="26" idx="1"/>
          </p:cNvCxnSpPr>
          <p:nvPr/>
        </p:nvCxnSpPr>
        <p:spPr>
          <a:xfrm>
            <a:off x="5237421" y="4486981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D130816A-D5F6-EA48-8621-36EF7D2EB006}"/>
              </a:ext>
            </a:extLst>
          </p:cNvPr>
          <p:cNvCxnSpPr>
            <a:cxnSpLocks/>
            <a:stCxn id="33" idx="0"/>
            <a:endCxn id="27" idx="1"/>
          </p:cNvCxnSpPr>
          <p:nvPr/>
        </p:nvCxnSpPr>
        <p:spPr>
          <a:xfrm>
            <a:off x="5237421" y="4847021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1 つの角を切り取った四角形 35">
            <a:extLst>
              <a:ext uri="{FF2B5EF4-FFF2-40B4-BE49-F238E27FC236}">
                <a16:creationId xmlns:a16="http://schemas.microsoft.com/office/drawing/2014/main" id="{2EA818AB-CF98-C243-93E8-65EA9DF6842F}"/>
              </a:ext>
            </a:extLst>
          </p:cNvPr>
          <p:cNvSpPr/>
          <p:nvPr/>
        </p:nvSpPr>
        <p:spPr>
          <a:xfrm>
            <a:off x="4373325" y="3010817"/>
            <a:ext cx="864096" cy="288032"/>
          </a:xfrm>
          <a:prstGeom prst="snip1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rgbClr val="FF0000"/>
                </a:solidFill>
              </a:rPr>
              <a:t>c</a:t>
            </a:r>
            <a:endParaRPr kumimoji="1" lang="ja-JP" altLang="en-US" sz="2000">
              <a:solidFill>
                <a:srgbClr val="FF0000"/>
              </a:solidFill>
            </a:endParaRPr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CA773539-E4E1-2A48-BA5C-A13397791270}"/>
              </a:ext>
            </a:extLst>
          </p:cNvPr>
          <p:cNvCxnSpPr>
            <a:cxnSpLocks/>
            <a:stCxn id="36" idx="0"/>
          </p:cNvCxnSpPr>
          <p:nvPr/>
        </p:nvCxnSpPr>
        <p:spPr>
          <a:xfrm>
            <a:off x="5237421" y="3154833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右矢印 37">
            <a:extLst>
              <a:ext uri="{FF2B5EF4-FFF2-40B4-BE49-F238E27FC236}">
                <a16:creationId xmlns:a16="http://schemas.microsoft.com/office/drawing/2014/main" id="{2C0A3BC3-14FA-9844-BD0D-5B865240BBAF}"/>
              </a:ext>
            </a:extLst>
          </p:cNvPr>
          <p:cNvSpPr/>
          <p:nvPr/>
        </p:nvSpPr>
        <p:spPr>
          <a:xfrm rot="20700000">
            <a:off x="3756393" y="2692462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右矢印 38">
            <a:extLst>
              <a:ext uri="{FF2B5EF4-FFF2-40B4-BE49-F238E27FC236}">
                <a16:creationId xmlns:a16="http://schemas.microsoft.com/office/drawing/2014/main" id="{B031FE11-C25E-4D45-9673-C6B094FF453F}"/>
              </a:ext>
            </a:extLst>
          </p:cNvPr>
          <p:cNvSpPr/>
          <p:nvPr/>
        </p:nvSpPr>
        <p:spPr>
          <a:xfrm rot="1800000">
            <a:off x="3701136" y="4017636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0DBD9B5B-DC0A-9044-9F73-CC422495AF9A}"/>
              </a:ext>
            </a:extLst>
          </p:cNvPr>
          <p:cNvSpPr txBox="1"/>
          <p:nvPr/>
        </p:nvSpPr>
        <p:spPr>
          <a:xfrm>
            <a:off x="2058406" y="776749"/>
            <a:ext cx="7085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その時に「無い」ラベルに代入しようとすると作られる</a:t>
            </a:r>
            <a:endParaRPr kumimoji="1" lang="ja-JP" altLang="en-US" sz="2400" dirty="0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77199B09-7421-DA42-B565-B44030CD5676}"/>
              </a:ext>
            </a:extLst>
          </p:cNvPr>
          <p:cNvSpPr txBox="1"/>
          <p:nvPr/>
        </p:nvSpPr>
        <p:spPr>
          <a:xfrm>
            <a:off x="4311446" y="5687961"/>
            <a:ext cx="3985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すでにラベルがあれば上書き</a:t>
            </a:r>
          </a:p>
        </p:txBody>
      </p:sp>
    </p:spTree>
    <p:extLst>
      <p:ext uri="{BB962C8B-B14F-4D97-AF65-F5344CB8AC3E}">
        <p14:creationId xmlns:p14="http://schemas.microsoft.com/office/powerpoint/2010/main" val="8537384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34E1BBA-97F3-5C43-AE86-40A05A888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変数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6EDC627-58B1-AB4A-8BB4-5F27499BCBFB}"/>
              </a:ext>
            </a:extLst>
          </p:cNvPr>
          <p:cNvSpPr/>
          <p:nvPr/>
        </p:nvSpPr>
        <p:spPr>
          <a:xfrm>
            <a:off x="1551998" y="2453560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1A30530-5FEF-0F4D-B352-E9F4C018B413}"/>
              </a:ext>
            </a:extLst>
          </p:cNvPr>
          <p:cNvSpPr/>
          <p:nvPr/>
        </p:nvSpPr>
        <p:spPr>
          <a:xfrm>
            <a:off x="1551998" y="2813600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C33F30D-6C2F-BF42-BEA1-766CAB2A0A4C}"/>
              </a:ext>
            </a:extLst>
          </p:cNvPr>
          <p:cNvSpPr/>
          <p:nvPr/>
        </p:nvSpPr>
        <p:spPr>
          <a:xfrm>
            <a:off x="1551998" y="3173640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69F3603-8080-6149-AC73-CCE1A89BB40F}"/>
              </a:ext>
            </a:extLst>
          </p:cNvPr>
          <p:cNvSpPr txBox="1"/>
          <p:nvPr/>
        </p:nvSpPr>
        <p:spPr>
          <a:xfrm>
            <a:off x="2992158" y="245356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C30750F-A2F8-634A-8247-DC7EE74299AF}"/>
              </a:ext>
            </a:extLst>
          </p:cNvPr>
          <p:cNvSpPr txBox="1"/>
          <p:nvPr/>
        </p:nvSpPr>
        <p:spPr>
          <a:xfrm>
            <a:off x="2992158" y="281360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70F8FF4-0D88-0541-A2CD-5F230EE6D52B}"/>
              </a:ext>
            </a:extLst>
          </p:cNvPr>
          <p:cNvSpPr txBox="1"/>
          <p:nvPr/>
        </p:nvSpPr>
        <p:spPr>
          <a:xfrm>
            <a:off x="2992158" y="317364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6" name="1 つの角を切り取った四角形 15">
            <a:extLst>
              <a:ext uri="{FF2B5EF4-FFF2-40B4-BE49-F238E27FC236}">
                <a16:creationId xmlns:a16="http://schemas.microsoft.com/office/drawing/2014/main" id="{C5E2DA5E-EDA0-0244-BE3B-9728516C37EA}"/>
              </a:ext>
            </a:extLst>
          </p:cNvPr>
          <p:cNvSpPr/>
          <p:nvPr/>
        </p:nvSpPr>
        <p:spPr>
          <a:xfrm>
            <a:off x="399870" y="2489564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sp>
        <p:nvSpPr>
          <p:cNvPr id="17" name="1 つの角を切り取った四角形 16">
            <a:extLst>
              <a:ext uri="{FF2B5EF4-FFF2-40B4-BE49-F238E27FC236}">
                <a16:creationId xmlns:a16="http://schemas.microsoft.com/office/drawing/2014/main" id="{0B9DFBF0-DFEE-5E4D-A338-8961DA937D30}"/>
              </a:ext>
            </a:extLst>
          </p:cNvPr>
          <p:cNvSpPr/>
          <p:nvPr/>
        </p:nvSpPr>
        <p:spPr>
          <a:xfrm>
            <a:off x="399870" y="2849604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b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C700198B-301E-9044-AE52-1E5F421E2941}"/>
              </a:ext>
            </a:extLst>
          </p:cNvPr>
          <p:cNvCxnSpPr>
            <a:stCxn id="16" idx="0"/>
            <a:endCxn id="10" idx="1"/>
          </p:cNvCxnSpPr>
          <p:nvPr/>
        </p:nvCxnSpPr>
        <p:spPr>
          <a:xfrm>
            <a:off x="1263966" y="2633580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FB599BBF-D68F-5945-A641-A17C9660857C}"/>
              </a:ext>
            </a:extLst>
          </p:cNvPr>
          <p:cNvCxnSpPr>
            <a:cxnSpLocks/>
            <a:stCxn id="17" idx="0"/>
            <a:endCxn id="11" idx="1"/>
          </p:cNvCxnSpPr>
          <p:nvPr/>
        </p:nvCxnSpPr>
        <p:spPr>
          <a:xfrm>
            <a:off x="1263966" y="2993620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76D6D311-EEB5-724B-BFE2-39FD83E5E7AD}"/>
              </a:ext>
            </a:extLst>
          </p:cNvPr>
          <p:cNvSpPr/>
          <p:nvPr/>
        </p:nvSpPr>
        <p:spPr>
          <a:xfrm>
            <a:off x="1047942" y="1661472"/>
            <a:ext cx="1296144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 =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E406E7B1-4C68-594C-A489-12EAEC5C9CFE}"/>
              </a:ext>
            </a:extLst>
          </p:cNvPr>
          <p:cNvSpPr/>
          <p:nvPr/>
        </p:nvSpPr>
        <p:spPr>
          <a:xfrm>
            <a:off x="6018806" y="1710502"/>
            <a:ext cx="881973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c</a:t>
            </a: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6C770D67-AC01-E942-B7C7-D56226EBA086}"/>
              </a:ext>
            </a:extLst>
          </p:cNvPr>
          <p:cNvSpPr/>
          <p:nvPr/>
        </p:nvSpPr>
        <p:spPr>
          <a:xfrm>
            <a:off x="6148579" y="2478140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6BB074E3-4B42-AF45-B85A-48F9FA72E8A2}"/>
              </a:ext>
            </a:extLst>
          </p:cNvPr>
          <p:cNvSpPr/>
          <p:nvPr/>
        </p:nvSpPr>
        <p:spPr>
          <a:xfrm>
            <a:off x="6148579" y="2838180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1C395EFE-378D-014C-A11B-9C2CE1CC8CFB}"/>
              </a:ext>
            </a:extLst>
          </p:cNvPr>
          <p:cNvSpPr/>
          <p:nvPr/>
        </p:nvSpPr>
        <p:spPr>
          <a:xfrm>
            <a:off x="6148579" y="3198220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A898C3D3-EFB7-0C46-8A17-94D386ADB7E9}"/>
              </a:ext>
            </a:extLst>
          </p:cNvPr>
          <p:cNvSpPr txBox="1"/>
          <p:nvPr/>
        </p:nvSpPr>
        <p:spPr>
          <a:xfrm>
            <a:off x="7588739" y="247814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2D875C81-74AD-814D-A556-D8BB6369001E}"/>
              </a:ext>
            </a:extLst>
          </p:cNvPr>
          <p:cNvSpPr txBox="1"/>
          <p:nvPr/>
        </p:nvSpPr>
        <p:spPr>
          <a:xfrm>
            <a:off x="7588739" y="283818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2FC383E7-E694-9B41-8797-30E2691B2608}"/>
              </a:ext>
            </a:extLst>
          </p:cNvPr>
          <p:cNvSpPr txBox="1"/>
          <p:nvPr/>
        </p:nvSpPr>
        <p:spPr>
          <a:xfrm>
            <a:off x="7588739" y="319822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38" name="1 つの角を切り取った四角形 37">
            <a:extLst>
              <a:ext uri="{FF2B5EF4-FFF2-40B4-BE49-F238E27FC236}">
                <a16:creationId xmlns:a16="http://schemas.microsoft.com/office/drawing/2014/main" id="{39307AF6-95B1-FB49-B117-9C7B7176F51B}"/>
              </a:ext>
            </a:extLst>
          </p:cNvPr>
          <p:cNvSpPr/>
          <p:nvPr/>
        </p:nvSpPr>
        <p:spPr>
          <a:xfrm>
            <a:off x="4996451" y="2514144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sp>
        <p:nvSpPr>
          <p:cNvPr id="39" name="1 つの角を切り取った四角形 38">
            <a:extLst>
              <a:ext uri="{FF2B5EF4-FFF2-40B4-BE49-F238E27FC236}">
                <a16:creationId xmlns:a16="http://schemas.microsoft.com/office/drawing/2014/main" id="{75D48F96-0AFB-3C4C-86D5-475BB91468A0}"/>
              </a:ext>
            </a:extLst>
          </p:cNvPr>
          <p:cNvSpPr/>
          <p:nvPr/>
        </p:nvSpPr>
        <p:spPr>
          <a:xfrm>
            <a:off x="4996451" y="2874184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b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B0C83DF3-6D82-1A49-A7FB-0C6AD61C5D09}"/>
              </a:ext>
            </a:extLst>
          </p:cNvPr>
          <p:cNvCxnSpPr>
            <a:stCxn id="38" idx="0"/>
            <a:endCxn id="32" idx="1"/>
          </p:cNvCxnSpPr>
          <p:nvPr/>
        </p:nvCxnSpPr>
        <p:spPr>
          <a:xfrm>
            <a:off x="5860547" y="2658160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6BB963CE-9C54-2645-9BB9-B4DBA0CB9B08}"/>
              </a:ext>
            </a:extLst>
          </p:cNvPr>
          <p:cNvCxnSpPr>
            <a:cxnSpLocks/>
            <a:stCxn id="39" idx="0"/>
            <a:endCxn id="33" idx="1"/>
          </p:cNvCxnSpPr>
          <p:nvPr/>
        </p:nvCxnSpPr>
        <p:spPr>
          <a:xfrm>
            <a:off x="5860547" y="3018200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1 つの角を切り取った四角形 41">
            <a:extLst>
              <a:ext uri="{FF2B5EF4-FFF2-40B4-BE49-F238E27FC236}">
                <a16:creationId xmlns:a16="http://schemas.microsoft.com/office/drawing/2014/main" id="{7F94066C-A4D2-674C-B093-5424ABE13CF8}"/>
              </a:ext>
            </a:extLst>
          </p:cNvPr>
          <p:cNvSpPr/>
          <p:nvPr/>
        </p:nvSpPr>
        <p:spPr>
          <a:xfrm>
            <a:off x="7588739" y="1653924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>
                <a:solidFill>
                  <a:schemeClr val="tx1"/>
                </a:solidFill>
              </a:rPr>
              <a:t>c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4FB7CB4A-1580-1141-A5CC-757B5DA64279}"/>
              </a:ext>
            </a:extLst>
          </p:cNvPr>
          <p:cNvSpPr txBox="1"/>
          <p:nvPr/>
        </p:nvSpPr>
        <p:spPr>
          <a:xfrm>
            <a:off x="270186" y="723967"/>
            <a:ext cx="835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その時点で</a:t>
            </a:r>
            <a:r>
              <a:rPr kumimoji="1" lang="ja-JP" altLang="en-US" sz="2400" dirty="0"/>
              <a:t>「無い」ラベルの値を「使おう」とするとエラーとなる</a:t>
            </a:r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6FE8342D-FB65-7745-BD43-F5695F3EC4D9}"/>
              </a:ext>
            </a:extLst>
          </p:cNvPr>
          <p:cNvSpPr/>
          <p:nvPr/>
        </p:nvSpPr>
        <p:spPr>
          <a:xfrm>
            <a:off x="270186" y="4291512"/>
            <a:ext cx="8676968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 sz="1400">
                <a:solidFill>
                  <a:srgbClr val="2FE71A"/>
                </a:solidFill>
                <a:effectLst/>
                <a:latin typeface="Monaco" pitchFamily="2" charset="0"/>
              </a:rPr>
              <a:t>1</a:t>
            </a:r>
            <a:r>
              <a:rPr lang="en" altLang="ja-JP" sz="1400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 sz="1400">
                <a:solidFill>
                  <a:srgbClr val="F2F2F2"/>
                </a:solidFill>
                <a:effectLst/>
                <a:latin typeface="Monaco" pitchFamily="2" charset="0"/>
              </a:rPr>
              <a:t>a = </a:t>
            </a:r>
            <a:r>
              <a:rPr lang="en" altLang="ja-JP" sz="1400">
                <a:solidFill>
                  <a:srgbClr val="2D961E"/>
                </a:solidFill>
                <a:effectLst/>
                <a:latin typeface="Monaco" pitchFamily="2" charset="0"/>
              </a:rPr>
              <a:t>10</a:t>
            </a:r>
          </a:p>
          <a:p>
            <a:r>
              <a:rPr lang="en" altLang="ja-JP" sz="1400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 sz="1400">
                <a:solidFill>
                  <a:srgbClr val="2FE71A"/>
                </a:solidFill>
                <a:effectLst/>
                <a:latin typeface="Monaco" pitchFamily="2" charset="0"/>
              </a:rPr>
              <a:t>2</a:t>
            </a:r>
            <a:r>
              <a:rPr lang="en" altLang="ja-JP" sz="1400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 sz="1400">
                <a:solidFill>
                  <a:srgbClr val="F2F2F2"/>
                </a:solidFill>
                <a:effectLst/>
                <a:latin typeface="Monaco" pitchFamily="2" charset="0"/>
              </a:rPr>
              <a:t>b = </a:t>
            </a:r>
            <a:r>
              <a:rPr lang="en" altLang="ja-JP" sz="1400">
                <a:solidFill>
                  <a:srgbClr val="2D961E"/>
                </a:solidFill>
                <a:effectLst/>
                <a:latin typeface="Monaco" pitchFamily="2" charset="0"/>
              </a:rPr>
              <a:t>20</a:t>
            </a:r>
          </a:p>
          <a:p>
            <a:r>
              <a:rPr lang="en" altLang="ja-JP" sz="1400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 sz="1400">
                <a:solidFill>
                  <a:srgbClr val="2FE71A"/>
                </a:solidFill>
                <a:effectLst/>
                <a:latin typeface="Monaco" pitchFamily="2" charset="0"/>
              </a:rPr>
              <a:t>3</a:t>
            </a:r>
            <a:r>
              <a:rPr lang="en" altLang="ja-JP" sz="1400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 sz="1400">
                <a:solidFill>
                  <a:srgbClr val="F2F2F2"/>
                </a:solidFill>
                <a:effectLst/>
                <a:latin typeface="Monaco" pitchFamily="2" charset="0"/>
              </a:rPr>
              <a:t>a = c</a:t>
            </a:r>
            <a:endParaRPr lang="en" altLang="ja-JP" sz="1400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 sz="1400">
                <a:solidFill>
                  <a:srgbClr val="B42419"/>
                </a:solidFill>
                <a:effectLst/>
                <a:latin typeface="Monaco" pitchFamily="2" charset="0"/>
              </a:rPr>
              <a:t>---------------------------------------------------------------------------</a:t>
            </a:r>
          </a:p>
          <a:p>
            <a:r>
              <a:rPr lang="en" altLang="ja-JP" sz="1400">
                <a:solidFill>
                  <a:srgbClr val="B42419"/>
                </a:solidFill>
                <a:effectLst/>
                <a:latin typeface="Monaco" pitchFamily="2" charset="0"/>
              </a:rPr>
              <a:t>NameError</a:t>
            </a:r>
            <a:r>
              <a:rPr lang="en" altLang="ja-JP" sz="1400">
                <a:solidFill>
                  <a:srgbClr val="F2F2F2"/>
                </a:solidFill>
                <a:effectLst/>
                <a:latin typeface="Monaco" pitchFamily="2" charset="0"/>
              </a:rPr>
              <a:t>                                 Traceback (most recent call last)</a:t>
            </a:r>
          </a:p>
          <a:p>
            <a:r>
              <a:rPr lang="en" altLang="ja-JP" sz="1400">
                <a:solidFill>
                  <a:srgbClr val="2FB41D"/>
                </a:solidFill>
                <a:effectLst/>
                <a:latin typeface="Monaco" pitchFamily="2" charset="0"/>
              </a:rPr>
              <a:t>&lt;ipython-input-3-18547e7795aa&gt;</a:t>
            </a:r>
            <a:r>
              <a:rPr lang="en" altLang="ja-JP" sz="1400">
                <a:solidFill>
                  <a:srgbClr val="F2F2F2"/>
                </a:solidFill>
                <a:effectLst/>
                <a:latin typeface="Monaco" pitchFamily="2" charset="0"/>
              </a:rPr>
              <a:t> in </a:t>
            </a:r>
            <a:r>
              <a:rPr lang="en" altLang="ja-JP" sz="1400">
                <a:solidFill>
                  <a:srgbClr val="2EAEBB"/>
                </a:solidFill>
                <a:effectLst/>
                <a:latin typeface="Monaco" pitchFamily="2" charset="0"/>
              </a:rPr>
              <a:t>&lt;module&gt;</a:t>
            </a:r>
            <a:r>
              <a:rPr lang="en" altLang="ja-JP" sz="1400">
                <a:solidFill>
                  <a:srgbClr val="400BD9"/>
                </a:solidFill>
                <a:effectLst/>
                <a:latin typeface="Monaco" pitchFamily="2" charset="0"/>
              </a:rPr>
              <a:t>()</a:t>
            </a:r>
            <a:endParaRPr lang="en" altLang="ja-JP" sz="1400">
              <a:solidFill>
                <a:srgbClr val="2FB41D"/>
              </a:solidFill>
              <a:effectLst/>
              <a:latin typeface="Monaco" pitchFamily="2" charset="0"/>
            </a:endParaRPr>
          </a:p>
          <a:p>
            <a:r>
              <a:rPr lang="en" altLang="ja-JP" sz="1400">
                <a:solidFill>
                  <a:srgbClr val="2FB41D"/>
                </a:solidFill>
                <a:effectLst/>
                <a:latin typeface="Monaco" pitchFamily="2" charset="0"/>
              </a:rPr>
              <a:t>----&gt; 1</a:t>
            </a:r>
            <a:r>
              <a:rPr lang="en" altLang="ja-JP" sz="1400">
                <a:solidFill>
                  <a:srgbClr val="B42419"/>
                </a:solidFill>
                <a:effectLst/>
                <a:latin typeface="Monaco" pitchFamily="2" charset="0"/>
              </a:rPr>
              <a:t> </a:t>
            </a:r>
            <a:r>
              <a:rPr lang="en" altLang="ja-JP" sz="1400">
                <a:solidFill>
                  <a:srgbClr val="F2F2F2"/>
                </a:solidFill>
                <a:effectLst/>
                <a:latin typeface="Monaco" pitchFamily="2" charset="0"/>
              </a:rPr>
              <a:t>a </a:t>
            </a:r>
            <a:r>
              <a:rPr lang="en" altLang="ja-JP" sz="1400">
                <a:solidFill>
                  <a:srgbClr val="400BD9"/>
                </a:solidFill>
                <a:effectLst/>
                <a:latin typeface="Monaco" pitchFamily="2" charset="0"/>
              </a:rPr>
              <a:t>=</a:t>
            </a:r>
            <a:r>
              <a:rPr lang="en" altLang="ja-JP" sz="1400">
                <a:solidFill>
                  <a:srgbClr val="F2F2F2"/>
                </a:solidFill>
                <a:effectLst/>
                <a:latin typeface="Monaco" pitchFamily="2" charset="0"/>
              </a:rPr>
              <a:t> c</a:t>
            </a:r>
            <a:endParaRPr lang="en" altLang="ja-JP" sz="1400">
              <a:solidFill>
                <a:srgbClr val="2FB41D"/>
              </a:solidFill>
              <a:effectLst/>
              <a:latin typeface="Monaco" pitchFamily="2" charset="0"/>
            </a:endParaRPr>
          </a:p>
          <a:p>
            <a:br>
              <a:rPr lang="en" altLang="ja-JP" sz="1400">
                <a:solidFill>
                  <a:srgbClr val="F2F2F2"/>
                </a:solidFill>
                <a:effectLst/>
                <a:latin typeface="Monaco" pitchFamily="2" charset="0"/>
              </a:rPr>
            </a:br>
            <a:endParaRPr lang="en" altLang="ja-JP" sz="1400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 sz="1400">
                <a:solidFill>
                  <a:srgbClr val="B42419"/>
                </a:solidFill>
                <a:effectLst/>
                <a:latin typeface="Monaco" pitchFamily="2" charset="0"/>
              </a:rPr>
              <a:t>NameError</a:t>
            </a:r>
            <a:r>
              <a:rPr lang="en" altLang="ja-JP" sz="1400">
                <a:solidFill>
                  <a:srgbClr val="F2F2F2"/>
                </a:solidFill>
                <a:effectLst/>
                <a:latin typeface="Monaco" pitchFamily="2" charset="0"/>
              </a:rPr>
              <a:t>: name 'c' is not defined</a:t>
            </a:r>
          </a:p>
        </p:txBody>
      </p:sp>
    </p:spTree>
    <p:extLst>
      <p:ext uri="{BB962C8B-B14F-4D97-AF65-F5344CB8AC3E}">
        <p14:creationId xmlns:p14="http://schemas.microsoft.com/office/powerpoint/2010/main" val="31267134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AD715E-DC2D-014D-A4A0-4B30DF5D9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変数の型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7D50CF2-8D06-FC4E-BCA9-1BD74006F87B}"/>
              </a:ext>
            </a:extLst>
          </p:cNvPr>
          <p:cNvSpPr txBox="1"/>
          <p:nvPr/>
        </p:nvSpPr>
        <p:spPr>
          <a:xfrm>
            <a:off x="383458" y="943897"/>
            <a:ext cx="45801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すべての値、変数には「型」がある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8D1D405-9934-4C4B-AD72-490D06FA35B5}"/>
              </a:ext>
            </a:extLst>
          </p:cNvPr>
          <p:cNvSpPr/>
          <p:nvPr/>
        </p:nvSpPr>
        <p:spPr>
          <a:xfrm>
            <a:off x="309717" y="2513862"/>
            <a:ext cx="3003755" cy="34163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1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type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(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10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)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Out[</a:t>
            </a:r>
            <a:r>
              <a:rPr lang="en" altLang="ja-JP">
                <a:solidFill>
                  <a:srgbClr val="FC2118"/>
                </a:solidFill>
                <a:effectLst/>
                <a:latin typeface="Monaco" pitchFamily="2" charset="0"/>
              </a:rPr>
              <a:t>1</a:t>
            </a:r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int</a:t>
            </a:r>
            <a:endParaRPr lang="en" altLang="ja-JP">
              <a:solidFill>
                <a:srgbClr val="A1241A"/>
              </a:solidFill>
              <a:effectLst/>
              <a:latin typeface="Monaco" pitchFamily="2" charset="0"/>
            </a:endParaRPr>
          </a:p>
          <a:p>
            <a:endParaRPr lang="en" altLang="ja-JP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2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 = 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10</a:t>
            </a:r>
          </a:p>
          <a:p>
            <a:endParaRPr lang="en" altLang="ja-JP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3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type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(a)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Out[</a:t>
            </a:r>
            <a:r>
              <a:rPr lang="en" altLang="ja-JP">
                <a:solidFill>
                  <a:srgbClr val="FC2118"/>
                </a:solidFill>
                <a:effectLst/>
                <a:latin typeface="Monaco" pitchFamily="2" charset="0"/>
              </a:rPr>
              <a:t>3</a:t>
            </a:r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int</a:t>
            </a:r>
            <a:endParaRPr lang="en" altLang="ja-JP">
              <a:solidFill>
                <a:srgbClr val="A1241A"/>
              </a:solidFill>
              <a:effectLst/>
              <a:latin typeface="Monaco" pitchFamily="2" charset="0"/>
            </a:endParaRPr>
          </a:p>
          <a:p>
            <a:b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</a:b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4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b = 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1.0</a:t>
            </a:r>
          </a:p>
          <a:p>
            <a:b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</a:b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5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type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(b)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Out[</a:t>
            </a:r>
            <a:r>
              <a:rPr lang="en" altLang="ja-JP">
                <a:solidFill>
                  <a:srgbClr val="FC2118"/>
                </a:solidFill>
                <a:effectLst/>
                <a:latin typeface="Monaco" pitchFamily="2" charset="0"/>
              </a:rPr>
              <a:t>5</a:t>
            </a:r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float</a:t>
            </a:r>
            <a:endParaRPr lang="en" altLang="ja-JP">
              <a:solidFill>
                <a:srgbClr val="A1241A"/>
              </a:solidFill>
              <a:effectLst/>
              <a:latin typeface="Monaco" pitchFamily="2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C5FCAD5-DEAB-7B4C-958D-5A99AB190662}"/>
              </a:ext>
            </a:extLst>
          </p:cNvPr>
          <p:cNvSpPr txBox="1"/>
          <p:nvPr/>
        </p:nvSpPr>
        <p:spPr>
          <a:xfrm>
            <a:off x="3470787" y="2546555"/>
            <a:ext cx="2034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10</a:t>
            </a:r>
            <a:r>
              <a:rPr kumimoji="1" lang="ja-JP" altLang="en-US" sz="2400" dirty="0"/>
              <a:t>は「整数型」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7480D89-6E00-B843-A4F7-E7FF11643DCD}"/>
              </a:ext>
            </a:extLst>
          </p:cNvPr>
          <p:cNvSpPr txBox="1"/>
          <p:nvPr/>
        </p:nvSpPr>
        <p:spPr>
          <a:xfrm>
            <a:off x="3426543" y="3741175"/>
            <a:ext cx="5287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10</a:t>
            </a:r>
            <a:r>
              <a:rPr kumimoji="1" lang="ja-JP" altLang="en-US" sz="2400" dirty="0"/>
              <a:t>を指すラベルである</a:t>
            </a:r>
            <a:r>
              <a:rPr kumimoji="1" lang="en-US" altLang="ja-JP" sz="2400" dirty="0"/>
              <a:t>a</a:t>
            </a:r>
            <a:r>
              <a:rPr kumimoji="1" lang="ja-JP" altLang="en-US" sz="2400" dirty="0"/>
              <a:t>の型も「整数型」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3C9D6BE-2A25-1E45-B0A9-21E185227CA2}"/>
              </a:ext>
            </a:extLst>
          </p:cNvPr>
          <p:cNvSpPr txBox="1"/>
          <p:nvPr/>
        </p:nvSpPr>
        <p:spPr>
          <a:xfrm>
            <a:off x="3500284" y="4611331"/>
            <a:ext cx="3034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1.0</a:t>
            </a:r>
            <a:r>
              <a:rPr lang="ja-JP" altLang="en-US" sz="2400" dirty="0"/>
              <a:t>は浮動小数点数型</a:t>
            </a:r>
            <a:endParaRPr kumimoji="1" lang="ja-JP" altLang="en-US" sz="2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F98BE94-D86B-F447-8ED6-89CBAB823B83}"/>
              </a:ext>
            </a:extLst>
          </p:cNvPr>
          <p:cNvSpPr txBox="1"/>
          <p:nvPr/>
        </p:nvSpPr>
        <p:spPr>
          <a:xfrm>
            <a:off x="3574026" y="5343834"/>
            <a:ext cx="3900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それを指す</a:t>
            </a:r>
            <a:r>
              <a:rPr lang="en-US" altLang="ja-JP" sz="2400" dirty="0"/>
              <a:t>b</a:t>
            </a:r>
            <a:r>
              <a:rPr lang="ja-JP" altLang="en-US" sz="2400" dirty="0"/>
              <a:t>も浮動小数点型</a:t>
            </a:r>
            <a:endParaRPr kumimoji="1" lang="ja-JP" altLang="en-US" sz="24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A28E0CC-056A-B44A-B9AE-F8614CEAC562}"/>
              </a:ext>
            </a:extLst>
          </p:cNvPr>
          <p:cNvSpPr txBox="1"/>
          <p:nvPr/>
        </p:nvSpPr>
        <p:spPr>
          <a:xfrm>
            <a:off x="373626" y="1465007"/>
            <a:ext cx="5553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型は</a:t>
            </a:r>
            <a:r>
              <a:rPr kumimoji="1" lang="en-US" altLang="ja-JP" sz="2400" dirty="0"/>
              <a:t>type</a:t>
            </a:r>
            <a:r>
              <a:rPr kumimoji="1" lang="ja-JP" altLang="en-US" sz="2400" dirty="0"/>
              <a:t>というコマンドで知ることができる</a:t>
            </a:r>
          </a:p>
        </p:txBody>
      </p:sp>
    </p:spTree>
    <p:extLst>
      <p:ext uri="{BB962C8B-B14F-4D97-AF65-F5344CB8AC3E}">
        <p14:creationId xmlns:p14="http://schemas.microsoft.com/office/powerpoint/2010/main" val="22043676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CA3FB9-DF90-E941-AD0D-0AFF7E131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変数の型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33A28E6-9C33-AD43-A0AA-59A5AEBACEFA}"/>
              </a:ext>
            </a:extLst>
          </p:cNvPr>
          <p:cNvSpPr/>
          <p:nvPr/>
        </p:nvSpPr>
        <p:spPr>
          <a:xfrm>
            <a:off x="4291128" y="2479858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65A7976-40C2-EE4A-9DED-7A8E58826591}"/>
              </a:ext>
            </a:extLst>
          </p:cNvPr>
          <p:cNvSpPr/>
          <p:nvPr/>
        </p:nvSpPr>
        <p:spPr>
          <a:xfrm>
            <a:off x="3859080" y="1903794"/>
            <a:ext cx="1008112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1 つの角を切り取った四角形 4">
            <a:extLst>
              <a:ext uri="{FF2B5EF4-FFF2-40B4-BE49-F238E27FC236}">
                <a16:creationId xmlns:a16="http://schemas.microsoft.com/office/drawing/2014/main" id="{57EDB26A-ACAF-1548-A436-253D21A475A5}"/>
              </a:ext>
            </a:extLst>
          </p:cNvPr>
          <p:cNvSpPr/>
          <p:nvPr/>
        </p:nvSpPr>
        <p:spPr>
          <a:xfrm>
            <a:off x="3139000" y="2479858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3313891C-4AA9-7A4F-B55B-BF65BAB5FBF0}"/>
              </a:ext>
            </a:extLst>
          </p:cNvPr>
          <p:cNvCxnSpPr>
            <a:stCxn id="5" idx="0"/>
          </p:cNvCxnSpPr>
          <p:nvPr/>
        </p:nvCxnSpPr>
        <p:spPr>
          <a:xfrm>
            <a:off x="4003096" y="2623874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860E4EE-152F-6A46-9FBA-40C3D3CFFA2E}"/>
              </a:ext>
            </a:extLst>
          </p:cNvPr>
          <p:cNvSpPr txBox="1"/>
          <p:nvPr/>
        </p:nvSpPr>
        <p:spPr>
          <a:xfrm>
            <a:off x="1914864" y="2479858"/>
            <a:ext cx="665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int</a:t>
            </a:r>
            <a:r>
              <a:rPr kumimoji="1" lang="ja-JP" altLang="en-US"/>
              <a:t>型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AF571BF-749A-0F47-B7FA-2DF33706D149}"/>
              </a:ext>
            </a:extLst>
          </p:cNvPr>
          <p:cNvSpPr/>
          <p:nvPr/>
        </p:nvSpPr>
        <p:spPr>
          <a:xfrm>
            <a:off x="4291128" y="3776002"/>
            <a:ext cx="252028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</a:rPr>
              <a:t>3F F0 00 00 00 00 00 00 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1 つの角を切り取った四角形 8">
            <a:extLst>
              <a:ext uri="{FF2B5EF4-FFF2-40B4-BE49-F238E27FC236}">
                <a16:creationId xmlns:a16="http://schemas.microsoft.com/office/drawing/2014/main" id="{0FB4CC58-2B2A-6449-A789-26B56FE03AA2}"/>
              </a:ext>
            </a:extLst>
          </p:cNvPr>
          <p:cNvSpPr/>
          <p:nvPr/>
        </p:nvSpPr>
        <p:spPr>
          <a:xfrm>
            <a:off x="3139000" y="3848010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b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47D624BA-A9FD-1641-BF09-86CE3B08B0DE}"/>
              </a:ext>
            </a:extLst>
          </p:cNvPr>
          <p:cNvCxnSpPr>
            <a:stCxn id="9" idx="0"/>
          </p:cNvCxnSpPr>
          <p:nvPr/>
        </p:nvCxnSpPr>
        <p:spPr>
          <a:xfrm>
            <a:off x="4003096" y="3992026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79D2E0B-7341-D348-B3AB-6F07C50F1B43}"/>
              </a:ext>
            </a:extLst>
          </p:cNvPr>
          <p:cNvSpPr txBox="1"/>
          <p:nvPr/>
        </p:nvSpPr>
        <p:spPr>
          <a:xfrm>
            <a:off x="1842856" y="3848010"/>
            <a:ext cx="846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float</a:t>
            </a:r>
            <a:r>
              <a:rPr kumimoji="1" lang="ja-JP" altLang="en-US"/>
              <a:t>型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14118C2-156C-3A4E-AE67-37EF2BECA88D}"/>
              </a:ext>
            </a:extLst>
          </p:cNvPr>
          <p:cNvSpPr/>
          <p:nvPr/>
        </p:nvSpPr>
        <p:spPr>
          <a:xfrm>
            <a:off x="3787072" y="3127930"/>
            <a:ext cx="1160895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 =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74989582-B415-7047-A444-C91C20A89916}"/>
              </a:ext>
            </a:extLst>
          </p:cNvPr>
          <p:cNvSpPr/>
          <p:nvPr/>
        </p:nvSpPr>
        <p:spPr>
          <a:xfrm>
            <a:off x="3571048" y="4568090"/>
            <a:ext cx="1579278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 = 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"test"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4" name="1 つの角を切り取った四角形 13">
            <a:extLst>
              <a:ext uri="{FF2B5EF4-FFF2-40B4-BE49-F238E27FC236}">
                <a16:creationId xmlns:a16="http://schemas.microsoft.com/office/drawing/2014/main" id="{BCDD3AAA-20B7-2C4F-92E2-95642EC43551}"/>
              </a:ext>
            </a:extLst>
          </p:cNvPr>
          <p:cNvSpPr/>
          <p:nvPr/>
        </p:nvSpPr>
        <p:spPr>
          <a:xfrm>
            <a:off x="3139000" y="5216162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c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476EDAA2-200C-FD4A-AB41-679D6399B12D}"/>
              </a:ext>
            </a:extLst>
          </p:cNvPr>
          <p:cNvCxnSpPr>
            <a:stCxn id="14" idx="0"/>
          </p:cNvCxnSpPr>
          <p:nvPr/>
        </p:nvCxnSpPr>
        <p:spPr>
          <a:xfrm>
            <a:off x="4003096" y="5360178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A7FC488-973D-054A-96F4-4220D8810E8E}"/>
              </a:ext>
            </a:extLst>
          </p:cNvPr>
          <p:cNvSpPr txBox="1"/>
          <p:nvPr/>
        </p:nvSpPr>
        <p:spPr>
          <a:xfrm>
            <a:off x="1914864" y="5216162"/>
            <a:ext cx="846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float</a:t>
            </a:r>
            <a:r>
              <a:rPr kumimoji="1" lang="ja-JP" altLang="en-US"/>
              <a:t>型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6F8FE22C-A5B3-5C4F-AF62-E438297A389F}"/>
              </a:ext>
            </a:extLst>
          </p:cNvPr>
          <p:cNvSpPr/>
          <p:nvPr/>
        </p:nvSpPr>
        <p:spPr>
          <a:xfrm>
            <a:off x="4363136" y="514415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74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AF31AB5B-2B9D-9846-9DD4-C371FF7A9128}"/>
              </a:ext>
            </a:extLst>
          </p:cNvPr>
          <p:cNvSpPr/>
          <p:nvPr/>
        </p:nvSpPr>
        <p:spPr>
          <a:xfrm>
            <a:off x="4363136" y="550419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65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10A73DCC-851C-BC43-9118-13DD62F79904}"/>
              </a:ext>
            </a:extLst>
          </p:cNvPr>
          <p:cNvSpPr/>
          <p:nvPr/>
        </p:nvSpPr>
        <p:spPr>
          <a:xfrm>
            <a:off x="4363136" y="586423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73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9BB7D1C-6BF5-9647-AFF7-F8C2507353B4}"/>
              </a:ext>
            </a:extLst>
          </p:cNvPr>
          <p:cNvSpPr/>
          <p:nvPr/>
        </p:nvSpPr>
        <p:spPr>
          <a:xfrm>
            <a:off x="4363136" y="622427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74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781D86E8-140B-2D4A-8E6D-345DDCA30911}"/>
              </a:ext>
            </a:extLst>
          </p:cNvPr>
          <p:cNvSpPr txBox="1"/>
          <p:nvPr/>
        </p:nvSpPr>
        <p:spPr>
          <a:xfrm>
            <a:off x="481780" y="835742"/>
            <a:ext cx="766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型は、メモリ上のデータをどのように解釈するかを伝える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23837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4E990E-37EE-554E-8499-94EC896F2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プログラミングとは何か？</a:t>
            </a:r>
            <a:r>
              <a:rPr lang="en-US" altLang="ja-JP" dirty="0"/>
              <a:t>(3/3)</a:t>
            </a:r>
            <a:endParaRPr kumimoji="1" lang="ja-JP" altLang="en-US" dirty="0"/>
          </a:p>
        </p:txBody>
      </p:sp>
      <p:sp>
        <p:nvSpPr>
          <p:cNvPr id="3" name="右矢印 2">
            <a:extLst>
              <a:ext uri="{FF2B5EF4-FFF2-40B4-BE49-F238E27FC236}">
                <a16:creationId xmlns:a16="http://schemas.microsoft.com/office/drawing/2014/main" id="{B8E5725C-76C8-5B44-987B-178AF614A841}"/>
              </a:ext>
            </a:extLst>
          </p:cNvPr>
          <p:cNvSpPr/>
          <p:nvPr/>
        </p:nvSpPr>
        <p:spPr>
          <a:xfrm rot="1189498">
            <a:off x="5240420" y="2512963"/>
            <a:ext cx="2423353" cy="270291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933CEDE-07E4-BA47-B392-92C766DE3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598" y="3046140"/>
            <a:ext cx="1368152" cy="167665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C91B08F-BAB7-514A-A165-84B886EDC599}"/>
              </a:ext>
            </a:extLst>
          </p:cNvPr>
          <p:cNvSpPr/>
          <p:nvPr/>
        </p:nvSpPr>
        <p:spPr>
          <a:xfrm>
            <a:off x="441862" y="5854452"/>
            <a:ext cx="2664296" cy="73866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a, </a:t>
            </a:r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b){</a:t>
            </a:r>
          </a:p>
          <a:p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return a+b;</a:t>
            </a:r>
          </a:p>
          <a:p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76EF0B8-5CEE-7045-842F-DFABC675C9AF}"/>
              </a:ext>
            </a:extLst>
          </p:cNvPr>
          <p:cNvSpPr/>
          <p:nvPr/>
        </p:nvSpPr>
        <p:spPr>
          <a:xfrm>
            <a:off x="6706558" y="5566420"/>
            <a:ext cx="1152128" cy="116955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554889e5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897dfc89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75f88b55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fc8b45f8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01d05dc3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165FD466-E712-8C4C-A662-1360E8AEC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286" y="2254052"/>
            <a:ext cx="981560" cy="155803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EE420D0E-9C37-D34D-8A0C-296306520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0254" y="5278388"/>
            <a:ext cx="1579612" cy="1579612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0F9A7CA9-5EFB-E946-ACC3-34C94DB98A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5958" y="3550196"/>
            <a:ext cx="1224136" cy="1224136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455E5D4-7E88-5942-8C95-B1D6E6C1DF6C}"/>
              </a:ext>
            </a:extLst>
          </p:cNvPr>
          <p:cNvSpPr txBox="1"/>
          <p:nvPr/>
        </p:nvSpPr>
        <p:spPr>
          <a:xfrm>
            <a:off x="697621" y="769991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プログラミング言語</a:t>
            </a:r>
            <a:endParaRPr lang="en-US" altLang="ja-JP"/>
          </a:p>
          <a:p>
            <a:pPr algn="ctr"/>
            <a:r>
              <a:rPr kumimoji="1" lang="en-US" altLang="ja-JP"/>
              <a:t>(</a:t>
            </a:r>
            <a:r>
              <a:rPr kumimoji="1" lang="ja-JP" altLang="en-US"/>
              <a:t>人間がわかる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6AE2F62-DF78-3E40-81F6-0E2B978E4AC6}"/>
              </a:ext>
            </a:extLst>
          </p:cNvPr>
          <p:cNvSpPr txBox="1"/>
          <p:nvPr/>
        </p:nvSpPr>
        <p:spPr>
          <a:xfrm>
            <a:off x="5824242" y="823779"/>
            <a:ext cx="2634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/>
              <a:t>機械語</a:t>
            </a:r>
            <a:endParaRPr lang="en-US" altLang="ja-JP"/>
          </a:p>
          <a:p>
            <a:pPr algn="ctr"/>
            <a:r>
              <a:rPr kumimoji="1" lang="en-US" altLang="ja-JP"/>
              <a:t>(</a:t>
            </a:r>
            <a:r>
              <a:rPr kumimoji="1" lang="ja-JP" altLang="en-US"/>
              <a:t>コンピュータがわかる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954C3E4-060D-8D44-B68E-EDE285D0C789}"/>
              </a:ext>
            </a:extLst>
          </p:cNvPr>
          <p:cNvSpPr/>
          <p:nvPr/>
        </p:nvSpPr>
        <p:spPr>
          <a:xfrm>
            <a:off x="513870" y="2254052"/>
            <a:ext cx="2448272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  return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a + b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BD15451-69C9-D64F-A5E1-AA2DAEB3497A}"/>
              </a:ext>
            </a:extLst>
          </p:cNvPr>
          <p:cNvSpPr txBox="1"/>
          <p:nvPr/>
        </p:nvSpPr>
        <p:spPr>
          <a:xfrm>
            <a:off x="3970254" y="1605980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インタプリタ</a:t>
            </a:r>
            <a:endParaRPr kumimoji="1" lang="en-US" altLang="ja-JP"/>
          </a:p>
          <a:p>
            <a:pPr algn="ctr"/>
            <a:r>
              <a:rPr lang="en-US" altLang="ja-JP"/>
              <a:t>(</a:t>
            </a:r>
            <a:r>
              <a:rPr lang="ja-JP" altLang="en-US"/>
              <a:t>同時通訳</a:t>
            </a:r>
            <a:r>
              <a:rPr lang="en-US" altLang="ja-JP"/>
              <a:t>)</a:t>
            </a:r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5C6C0FE-5974-A649-AA1A-EEC495A36FD5}"/>
              </a:ext>
            </a:extLst>
          </p:cNvPr>
          <p:cNvSpPr txBox="1"/>
          <p:nvPr/>
        </p:nvSpPr>
        <p:spPr>
          <a:xfrm>
            <a:off x="4114270" y="4486300"/>
            <a:ext cx="1338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コンパイラ</a:t>
            </a:r>
            <a:endParaRPr kumimoji="1" lang="en-US" altLang="ja-JP"/>
          </a:p>
          <a:p>
            <a:pPr algn="ctr"/>
            <a:r>
              <a:rPr lang="en-US" altLang="ja-JP"/>
              <a:t>(</a:t>
            </a:r>
            <a:r>
              <a:rPr lang="ja-JP" altLang="en-US"/>
              <a:t>翻訳</a:t>
            </a:r>
            <a:r>
              <a:rPr lang="en-US" altLang="ja-JP"/>
              <a:t>)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ABA9CD6-C33A-E345-8FF9-C2DDE6037C63}"/>
              </a:ext>
            </a:extLst>
          </p:cNvPr>
          <p:cNvSpPr txBox="1"/>
          <p:nvPr/>
        </p:nvSpPr>
        <p:spPr>
          <a:xfrm>
            <a:off x="873910" y="182200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スクリプト言語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08AB754D-C1A9-4849-B6CC-09B07885AC89}"/>
              </a:ext>
            </a:extLst>
          </p:cNvPr>
          <p:cNvSpPr/>
          <p:nvPr/>
        </p:nvSpPr>
        <p:spPr>
          <a:xfrm>
            <a:off x="6922582" y="2758108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7c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F9E3071D-36B6-F043-B48E-E433E9A839FC}"/>
              </a:ext>
            </a:extLst>
          </p:cNvPr>
          <p:cNvSpPr/>
          <p:nvPr/>
        </p:nvSpPr>
        <p:spPr>
          <a:xfrm>
            <a:off x="6418526" y="2542084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7c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6BED038-1277-C944-BD8F-021100A3F0AE}"/>
              </a:ext>
            </a:extLst>
          </p:cNvPr>
          <p:cNvSpPr/>
          <p:nvPr/>
        </p:nvSpPr>
        <p:spPr>
          <a:xfrm>
            <a:off x="5914470" y="2326060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17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8E511962-2C23-1344-9601-CA6FA34AB556}"/>
              </a:ext>
            </a:extLst>
          </p:cNvPr>
          <p:cNvSpPr/>
          <p:nvPr/>
        </p:nvSpPr>
        <p:spPr>
          <a:xfrm>
            <a:off x="5410414" y="2182044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53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B827935-428B-3B47-BD58-1725C1FF5787}"/>
              </a:ext>
            </a:extLst>
          </p:cNvPr>
          <p:cNvSpPr txBox="1"/>
          <p:nvPr/>
        </p:nvSpPr>
        <p:spPr>
          <a:xfrm>
            <a:off x="801902" y="542240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コンパイラ言語</a:t>
            </a:r>
          </a:p>
        </p:txBody>
      </p:sp>
      <p:sp>
        <p:nvSpPr>
          <p:cNvPr id="21" name="右矢印 20">
            <a:extLst>
              <a:ext uri="{FF2B5EF4-FFF2-40B4-BE49-F238E27FC236}">
                <a16:creationId xmlns:a16="http://schemas.microsoft.com/office/drawing/2014/main" id="{27D6CD3C-695E-D443-8CD2-52678FA09537}"/>
              </a:ext>
            </a:extLst>
          </p:cNvPr>
          <p:cNvSpPr/>
          <p:nvPr/>
        </p:nvSpPr>
        <p:spPr>
          <a:xfrm>
            <a:off x="3322182" y="2398068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右矢印 21">
            <a:extLst>
              <a:ext uri="{FF2B5EF4-FFF2-40B4-BE49-F238E27FC236}">
                <a16:creationId xmlns:a16="http://schemas.microsoft.com/office/drawing/2014/main" id="{4750F7ED-42F6-E547-B545-45CBDAB39C9A}"/>
              </a:ext>
            </a:extLst>
          </p:cNvPr>
          <p:cNvSpPr/>
          <p:nvPr/>
        </p:nvSpPr>
        <p:spPr>
          <a:xfrm>
            <a:off x="3250174" y="6070476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右矢印 22">
            <a:extLst>
              <a:ext uri="{FF2B5EF4-FFF2-40B4-BE49-F238E27FC236}">
                <a16:creationId xmlns:a16="http://schemas.microsoft.com/office/drawing/2014/main" id="{9C3079CB-8DA4-4C4E-8233-3DB5F30B9015}"/>
              </a:ext>
            </a:extLst>
          </p:cNvPr>
          <p:cNvSpPr/>
          <p:nvPr/>
        </p:nvSpPr>
        <p:spPr>
          <a:xfrm rot="16200000">
            <a:off x="1521982" y="3118148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右矢印 23">
            <a:extLst>
              <a:ext uri="{FF2B5EF4-FFF2-40B4-BE49-F238E27FC236}">
                <a16:creationId xmlns:a16="http://schemas.microsoft.com/office/drawing/2014/main" id="{20DC5E1A-762C-E741-B966-B0266C7D5D33}"/>
              </a:ext>
            </a:extLst>
          </p:cNvPr>
          <p:cNvSpPr/>
          <p:nvPr/>
        </p:nvSpPr>
        <p:spPr>
          <a:xfrm rot="5400000">
            <a:off x="1521982" y="4846340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右矢印 24">
            <a:extLst>
              <a:ext uri="{FF2B5EF4-FFF2-40B4-BE49-F238E27FC236}">
                <a16:creationId xmlns:a16="http://schemas.microsoft.com/office/drawing/2014/main" id="{B13680C3-7C22-1545-8CBF-75D2E7F976D9}"/>
              </a:ext>
            </a:extLst>
          </p:cNvPr>
          <p:cNvSpPr/>
          <p:nvPr/>
        </p:nvSpPr>
        <p:spPr>
          <a:xfrm>
            <a:off x="5770454" y="5998468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右矢印 25">
            <a:extLst>
              <a:ext uri="{FF2B5EF4-FFF2-40B4-BE49-F238E27FC236}">
                <a16:creationId xmlns:a16="http://schemas.microsoft.com/office/drawing/2014/main" id="{986FF15A-BCAA-E443-9D99-C8A6474BBAFF}"/>
              </a:ext>
            </a:extLst>
          </p:cNvPr>
          <p:cNvSpPr/>
          <p:nvPr/>
        </p:nvSpPr>
        <p:spPr>
          <a:xfrm rot="17100000">
            <a:off x="7341718" y="4884345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39526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D4BED3-0FD2-8F48-B9C1-1D7E52C57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変数の型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87290A6-F72E-144A-835F-DC16D40F2C66}"/>
              </a:ext>
            </a:extLst>
          </p:cNvPr>
          <p:cNvSpPr txBox="1"/>
          <p:nvPr/>
        </p:nvSpPr>
        <p:spPr>
          <a:xfrm>
            <a:off x="186813" y="953729"/>
            <a:ext cx="7354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変数はただのラベルなので、異なる型の値を代入できる</a:t>
            </a:r>
            <a:endParaRPr kumimoji="1" lang="ja-JP" altLang="en-US" sz="2400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D2C1E80-D9C0-BC41-85F4-D9466E6874BD}"/>
              </a:ext>
            </a:extLst>
          </p:cNvPr>
          <p:cNvSpPr/>
          <p:nvPr/>
        </p:nvSpPr>
        <p:spPr>
          <a:xfrm>
            <a:off x="447367" y="1813227"/>
            <a:ext cx="4114801" cy="3970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1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 = 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1</a:t>
            </a:r>
          </a:p>
          <a:p>
            <a:endParaRPr lang="en" altLang="ja-JP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2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type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(a)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Out[</a:t>
            </a:r>
            <a:r>
              <a:rPr lang="en" altLang="ja-JP">
                <a:solidFill>
                  <a:srgbClr val="FC2118"/>
                </a:solidFill>
                <a:effectLst/>
                <a:latin typeface="Monaco" pitchFamily="2" charset="0"/>
              </a:rPr>
              <a:t>2</a:t>
            </a:r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int</a:t>
            </a:r>
            <a:endParaRPr lang="en" altLang="ja-JP">
              <a:solidFill>
                <a:srgbClr val="A1241A"/>
              </a:solidFill>
              <a:effectLst/>
              <a:latin typeface="Monaco" pitchFamily="2" charset="0"/>
            </a:endParaRPr>
          </a:p>
          <a:p>
            <a:endParaRPr lang="en" altLang="ja-JP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3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 = 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1.0</a:t>
            </a:r>
          </a:p>
          <a:p>
            <a:endParaRPr lang="en" altLang="ja-JP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4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type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(a)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Out[</a:t>
            </a:r>
            <a:r>
              <a:rPr lang="en" altLang="ja-JP">
                <a:solidFill>
                  <a:srgbClr val="FC2118"/>
                </a:solidFill>
                <a:effectLst/>
                <a:latin typeface="Monaco" pitchFamily="2" charset="0"/>
              </a:rPr>
              <a:t>4</a:t>
            </a:r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float</a:t>
            </a:r>
            <a:endParaRPr lang="en" altLang="ja-JP">
              <a:solidFill>
                <a:srgbClr val="A1241A"/>
              </a:solidFill>
              <a:effectLst/>
              <a:latin typeface="Monaco" pitchFamily="2" charset="0"/>
            </a:endParaRPr>
          </a:p>
          <a:p>
            <a:endParaRPr lang="en" altLang="ja-JP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5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 = </a:t>
            </a:r>
            <a:r>
              <a:rPr lang="en" altLang="ja-JP">
                <a:solidFill>
                  <a:srgbClr val="C1651C"/>
                </a:solidFill>
                <a:effectLst/>
                <a:latin typeface="Monaco" pitchFamily="2" charset="0"/>
              </a:rPr>
              <a:t>"test"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endParaRPr lang="en" altLang="ja-JP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6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type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(a)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Out[</a:t>
            </a:r>
            <a:r>
              <a:rPr lang="en" altLang="ja-JP">
                <a:solidFill>
                  <a:srgbClr val="FC2118"/>
                </a:solidFill>
                <a:effectLst/>
                <a:latin typeface="Monaco" pitchFamily="2" charset="0"/>
              </a:rPr>
              <a:t>6</a:t>
            </a:r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str</a:t>
            </a:r>
            <a:endParaRPr lang="en" altLang="ja-JP">
              <a:solidFill>
                <a:srgbClr val="A1241A"/>
              </a:solidFill>
              <a:effectLst/>
              <a:latin typeface="Monaco" pitchFamily="2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357E735-0A52-274E-92F5-B252DBD55760}"/>
              </a:ext>
            </a:extLst>
          </p:cNvPr>
          <p:cNvSpPr/>
          <p:nvPr/>
        </p:nvSpPr>
        <p:spPr>
          <a:xfrm>
            <a:off x="6414896" y="2656838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1E565D6-9863-0241-B314-3B0B4747A6B0}"/>
              </a:ext>
            </a:extLst>
          </p:cNvPr>
          <p:cNvSpPr/>
          <p:nvPr/>
        </p:nvSpPr>
        <p:spPr>
          <a:xfrm>
            <a:off x="6424728" y="3186067"/>
            <a:ext cx="252028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</a:rPr>
              <a:t>3F F0 00 00 00 00 00 00 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B667EAB-2B45-8C41-965F-1F0D70D56BED}"/>
              </a:ext>
            </a:extLst>
          </p:cNvPr>
          <p:cNvSpPr/>
          <p:nvPr/>
        </p:nvSpPr>
        <p:spPr>
          <a:xfrm>
            <a:off x="6427911" y="3728309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74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63532D5-7C3F-7544-9B27-B40BF329FA51}"/>
              </a:ext>
            </a:extLst>
          </p:cNvPr>
          <p:cNvSpPr/>
          <p:nvPr/>
        </p:nvSpPr>
        <p:spPr>
          <a:xfrm>
            <a:off x="6427911" y="4088349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65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93C4DDE-6B48-834B-BB0B-959DA023C4E6}"/>
              </a:ext>
            </a:extLst>
          </p:cNvPr>
          <p:cNvSpPr/>
          <p:nvPr/>
        </p:nvSpPr>
        <p:spPr>
          <a:xfrm>
            <a:off x="6427911" y="4448389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73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7BA2907-D029-D148-AA9A-0246039B7E5D}"/>
              </a:ext>
            </a:extLst>
          </p:cNvPr>
          <p:cNvSpPr/>
          <p:nvPr/>
        </p:nvSpPr>
        <p:spPr>
          <a:xfrm>
            <a:off x="6427911" y="4808429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74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1 つの角を切り取った四角形 12">
            <a:extLst>
              <a:ext uri="{FF2B5EF4-FFF2-40B4-BE49-F238E27FC236}">
                <a16:creationId xmlns:a16="http://schemas.microsoft.com/office/drawing/2014/main" id="{0265E7F4-2EB7-0849-B7E4-6AB44ABA652C}"/>
              </a:ext>
            </a:extLst>
          </p:cNvPr>
          <p:cNvSpPr/>
          <p:nvPr/>
        </p:nvSpPr>
        <p:spPr>
          <a:xfrm>
            <a:off x="4653168" y="2696168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47032E93-49FC-F148-810E-6BAF25DF2C01}"/>
              </a:ext>
            </a:extLst>
          </p:cNvPr>
          <p:cNvCxnSpPr>
            <a:stCxn id="13" idx="0"/>
            <a:endCxn id="6" idx="1"/>
          </p:cNvCxnSpPr>
          <p:nvPr/>
        </p:nvCxnSpPr>
        <p:spPr>
          <a:xfrm flipV="1">
            <a:off x="5517264" y="2836858"/>
            <a:ext cx="897632" cy="332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76D43DD1-9958-EA48-AAFA-1695B820D69C}"/>
              </a:ext>
            </a:extLst>
          </p:cNvPr>
          <p:cNvCxnSpPr>
            <a:stCxn id="13" idx="0"/>
            <a:endCxn id="7" idx="1"/>
          </p:cNvCxnSpPr>
          <p:nvPr/>
        </p:nvCxnSpPr>
        <p:spPr>
          <a:xfrm>
            <a:off x="5517264" y="2840184"/>
            <a:ext cx="907464" cy="52590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2510B6C9-9809-344C-AC78-ADB0EA1DBE09}"/>
              </a:ext>
            </a:extLst>
          </p:cNvPr>
          <p:cNvCxnSpPr>
            <a:stCxn id="13" idx="0"/>
            <a:endCxn id="8" idx="1"/>
          </p:cNvCxnSpPr>
          <p:nvPr/>
        </p:nvCxnSpPr>
        <p:spPr>
          <a:xfrm>
            <a:off x="5517264" y="2840184"/>
            <a:ext cx="910647" cy="106814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62547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変数の型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49087" y="735495"/>
            <a:ext cx="776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異なる型の値を相互変換したい場合は、専用の関数を呼ぶ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504708" y="2170908"/>
            <a:ext cx="3801041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a = </a:t>
            </a:r>
            <a:r>
              <a:rPr lang="en-US" altLang="ja-JP" sz="3200" dirty="0" err="1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3200" dirty="0">
                <a:solidFill>
                  <a:srgbClr val="CE9178"/>
                </a:solidFill>
                <a:latin typeface="Consolas" panose="020B0609020204030204" pitchFamily="49" charset="0"/>
              </a:rPr>
              <a:t>"12345"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ja-JP" sz="3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426765" y="2256805"/>
            <a:ext cx="2279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文字列から整数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504708" y="3065430"/>
            <a:ext cx="4479111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a = </a:t>
            </a:r>
            <a:r>
              <a:rPr lang="en-US" altLang="ja-JP" sz="3200" dirty="0">
                <a:solidFill>
                  <a:srgbClr val="4EC9B0"/>
                </a:solidFill>
                <a:latin typeface="Consolas" panose="020B0609020204030204" pitchFamily="49" charset="0"/>
              </a:rPr>
              <a:t>float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3200" dirty="0">
                <a:solidFill>
                  <a:srgbClr val="CE9178"/>
                </a:solidFill>
                <a:latin typeface="Consolas" panose="020B0609020204030204" pitchFamily="49" charset="0"/>
              </a:rPr>
              <a:t>"123.45"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ja-JP" sz="3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426765" y="3065430"/>
            <a:ext cx="3510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文字列から浮動小数点数</a:t>
            </a:r>
          </a:p>
        </p:txBody>
      </p:sp>
      <p:sp>
        <p:nvSpPr>
          <p:cNvPr id="9" name="正方形/長方形 8"/>
          <p:cNvSpPr/>
          <p:nvPr/>
        </p:nvSpPr>
        <p:spPr>
          <a:xfrm>
            <a:off x="504708" y="4039178"/>
            <a:ext cx="2896947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a = </a:t>
            </a:r>
            <a:r>
              <a:rPr lang="en-US" altLang="ja-JP" sz="3200" dirty="0" err="1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3.4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ja-JP" sz="3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426765" y="3916066"/>
            <a:ext cx="32592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浮動小数点数から整数</a:t>
            </a:r>
            <a:endParaRPr kumimoji="1" lang="en-US" altLang="ja-JP" sz="2400" dirty="0"/>
          </a:p>
          <a:p>
            <a:r>
              <a:rPr lang="en-US" altLang="ja-JP" sz="2400" dirty="0"/>
              <a:t>(</a:t>
            </a:r>
            <a:r>
              <a:rPr lang="ja-JP" altLang="en-US" sz="2400" dirty="0"/>
              <a:t>小数点以下切り捨て</a:t>
            </a:r>
            <a:r>
              <a:rPr lang="en-US" altLang="ja-JP" sz="2400" dirty="0"/>
              <a:t>)</a:t>
            </a:r>
            <a:endParaRPr kumimoji="1" lang="ja-JP" altLang="en-US" sz="2400" dirty="0"/>
          </a:p>
        </p:txBody>
      </p:sp>
      <p:sp>
        <p:nvSpPr>
          <p:cNvPr id="11" name="正方形/長方形 10"/>
          <p:cNvSpPr/>
          <p:nvPr/>
        </p:nvSpPr>
        <p:spPr>
          <a:xfrm>
            <a:off x="504708" y="5226087"/>
            <a:ext cx="3348994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a = </a:t>
            </a:r>
            <a:r>
              <a:rPr lang="en-US" altLang="ja-JP" sz="3200" dirty="0" err="1">
                <a:solidFill>
                  <a:srgbClr val="4EC9B0"/>
                </a:solidFill>
                <a:latin typeface="Consolas" panose="020B0609020204030204" pitchFamily="49" charset="0"/>
              </a:rPr>
              <a:t>str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12345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ja-JP" sz="3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426764" y="5208465"/>
            <a:ext cx="2279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整数から文字列</a:t>
            </a:r>
          </a:p>
        </p:txBody>
      </p:sp>
    </p:spTree>
    <p:extLst>
      <p:ext uri="{BB962C8B-B14F-4D97-AF65-F5344CB8AC3E}">
        <p14:creationId xmlns:p14="http://schemas.microsoft.com/office/powerpoint/2010/main" val="1307674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演算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07505" y="934279"/>
            <a:ext cx="7104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四則演算は「</a:t>
            </a:r>
            <a:r>
              <a:rPr kumimoji="1" lang="en-US" altLang="ja-JP" sz="2400" dirty="0"/>
              <a:t>+-*/</a:t>
            </a:r>
            <a:r>
              <a:rPr kumimoji="1" lang="ja-JP" altLang="en-US" sz="2400" dirty="0"/>
              <a:t>」でできるが、割り算だけ注意が必要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950522" y="2204250"/>
            <a:ext cx="2057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/>
              <a:t>6/3 = 2.0</a:t>
            </a:r>
            <a:endParaRPr kumimoji="1" lang="ja-JP" altLang="en-US" sz="36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07505" y="1417219"/>
            <a:ext cx="74642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Python</a:t>
            </a:r>
            <a:r>
              <a:rPr kumimoji="1" lang="ja-JP" altLang="en-US" sz="2400" dirty="0"/>
              <a:t>では、整数同士の演算は整数になるが、</a:t>
            </a:r>
            <a:endParaRPr kumimoji="1" lang="en-US" altLang="ja-JP" sz="2400" dirty="0"/>
          </a:p>
          <a:p>
            <a:r>
              <a:rPr kumimoji="1" lang="ja-JP" altLang="en-US" sz="2400" dirty="0"/>
              <a:t>割り算だけ</a:t>
            </a:r>
            <a:r>
              <a:rPr kumimoji="1" lang="en-US" altLang="ja-JP" sz="2400" dirty="0"/>
              <a:t>(</a:t>
            </a:r>
            <a:r>
              <a:rPr kumimoji="1" lang="ja-JP" altLang="en-US" sz="2400" dirty="0"/>
              <a:t>たとえ割り切れても</a:t>
            </a:r>
            <a:r>
              <a:rPr kumimoji="1" lang="en-US" altLang="ja-JP" sz="2400" dirty="0"/>
              <a:t>)</a:t>
            </a:r>
            <a:r>
              <a:rPr kumimoji="1" lang="ja-JP" altLang="en-US" sz="2400" dirty="0"/>
              <a:t>浮動小数点数になる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07504" y="2888568"/>
            <a:ext cx="7464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整数の割り算で、あまりを切り捨てたい場合は「</a:t>
            </a:r>
            <a:r>
              <a:rPr kumimoji="1" lang="en-US" altLang="ja-JP" sz="2400" dirty="0"/>
              <a:t>//</a:t>
            </a:r>
            <a:r>
              <a:rPr kumimoji="1" lang="ja-JP" altLang="en-US" sz="2400" dirty="0"/>
              <a:t>」を使う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950521" y="3471636"/>
            <a:ext cx="2057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/>
              <a:t>6//4 = 1</a:t>
            </a:r>
            <a:endParaRPr kumimoji="1" lang="ja-JP" altLang="en-US" sz="36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38541" y="4290835"/>
            <a:ext cx="787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整数と浮動小数点数がまざった計算は浮動小数点数になる</a:t>
            </a:r>
            <a:endParaRPr kumimoji="1" lang="ja-JP" altLang="en-US" sz="24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183734" y="5689526"/>
            <a:ext cx="5108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“Hello “ + “World” = “Hello World”</a:t>
            </a:r>
          </a:p>
          <a:p>
            <a:r>
              <a:rPr kumimoji="1" lang="en-US" altLang="ja-JP" sz="2400" dirty="0"/>
              <a:t>“A”*4 = “AAAA”</a:t>
            </a:r>
            <a:endParaRPr kumimoji="1" lang="ja-JP" altLang="en-US" sz="24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07504" y="5058569"/>
            <a:ext cx="5884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文字列は足し算と、整数との掛け算ができる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746683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BBA7D5F-144A-204A-8A93-0289261E7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リスト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F4DA225-93A1-424B-B143-46B92599A634}"/>
              </a:ext>
            </a:extLst>
          </p:cNvPr>
          <p:cNvSpPr txBox="1"/>
          <p:nvPr/>
        </p:nvSpPr>
        <p:spPr>
          <a:xfrm>
            <a:off x="265471" y="796413"/>
            <a:ext cx="56717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複数のデータをまとめたものをリストと呼ぶ</a:t>
            </a:r>
            <a:endParaRPr kumimoji="1" lang="en-US" altLang="ja-JP" sz="2400" dirty="0"/>
          </a:p>
          <a:p>
            <a:r>
              <a:rPr lang="ja-JP" altLang="en-US" sz="2400" dirty="0"/>
              <a:t>リストに入っているデータを「要素」と呼ぶ</a:t>
            </a:r>
            <a:endParaRPr kumimoji="1" lang="ja-JP" altLang="en-US" sz="24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3189F34-1320-E643-86AD-4227095130BF}"/>
              </a:ext>
            </a:extLst>
          </p:cNvPr>
          <p:cNvSpPr/>
          <p:nvPr/>
        </p:nvSpPr>
        <p:spPr>
          <a:xfrm>
            <a:off x="290052" y="2090228"/>
            <a:ext cx="3554360" cy="369331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1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 = [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1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,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2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,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3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,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4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]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b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</a:b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2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len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(a)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Out[</a:t>
            </a:r>
            <a:r>
              <a:rPr lang="en" altLang="ja-JP">
                <a:solidFill>
                  <a:srgbClr val="FC2118"/>
                </a:solidFill>
                <a:effectLst/>
                <a:latin typeface="Monaco" pitchFamily="2" charset="0"/>
              </a:rPr>
              <a:t>2</a:t>
            </a:r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4</a:t>
            </a:r>
            <a:endParaRPr lang="en" altLang="ja-JP">
              <a:solidFill>
                <a:srgbClr val="A1241A"/>
              </a:solidFill>
              <a:effectLst/>
              <a:latin typeface="Monaco" pitchFamily="2" charset="0"/>
            </a:endParaRPr>
          </a:p>
          <a:p>
            <a:endParaRPr lang="en" altLang="ja-JP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3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a[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0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]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Out[</a:t>
            </a:r>
            <a:r>
              <a:rPr lang="en" altLang="ja-JP">
                <a:solidFill>
                  <a:srgbClr val="FC2118"/>
                </a:solidFill>
                <a:effectLst/>
                <a:latin typeface="Monaco" pitchFamily="2" charset="0"/>
              </a:rPr>
              <a:t>3</a:t>
            </a:r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1</a:t>
            </a:r>
            <a:endParaRPr lang="en" altLang="ja-JP">
              <a:solidFill>
                <a:srgbClr val="A1241A"/>
              </a:solidFill>
              <a:effectLst/>
              <a:latin typeface="Monaco" pitchFamily="2" charset="0"/>
            </a:endParaRPr>
          </a:p>
          <a:p>
            <a:b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</a:b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4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a[-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1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]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Out[</a:t>
            </a:r>
            <a:r>
              <a:rPr lang="en" altLang="ja-JP">
                <a:solidFill>
                  <a:srgbClr val="FC2118"/>
                </a:solidFill>
                <a:effectLst/>
                <a:latin typeface="Monaco" pitchFamily="2" charset="0"/>
              </a:rPr>
              <a:t>4</a:t>
            </a:r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4</a:t>
            </a:r>
            <a:endParaRPr lang="en" altLang="ja-JP">
              <a:solidFill>
                <a:srgbClr val="A1241A"/>
              </a:solidFill>
              <a:effectLst/>
              <a:latin typeface="Monaco" pitchFamily="2" charset="0"/>
            </a:endParaRPr>
          </a:p>
          <a:p>
            <a:b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</a:b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5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a[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0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: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2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]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Out[</a:t>
            </a:r>
            <a:r>
              <a:rPr lang="en" altLang="ja-JP">
                <a:solidFill>
                  <a:srgbClr val="FC2118"/>
                </a:solidFill>
                <a:effectLst/>
                <a:latin typeface="Monaco" pitchFamily="2" charset="0"/>
              </a:rPr>
              <a:t>5</a:t>
            </a:r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[1, 2]</a:t>
            </a:r>
            <a:endParaRPr lang="en" altLang="ja-JP">
              <a:solidFill>
                <a:srgbClr val="A1241A"/>
              </a:solidFill>
              <a:effectLst/>
              <a:latin typeface="Monaco" pitchFamily="2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B9759C9-CD2E-CA4E-9DD9-C54F8C7EFD0B}"/>
              </a:ext>
            </a:extLst>
          </p:cNvPr>
          <p:cNvSpPr txBox="1"/>
          <p:nvPr/>
        </p:nvSpPr>
        <p:spPr>
          <a:xfrm>
            <a:off x="4090219" y="2054943"/>
            <a:ext cx="4442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リストは</a:t>
            </a:r>
            <a:r>
              <a:rPr lang="en-US" altLang="ja-JP" sz="2400" dirty="0"/>
              <a:t>[]</a:t>
            </a:r>
            <a:r>
              <a:rPr lang="ja-JP" altLang="en-US" sz="2400" dirty="0"/>
              <a:t>で囲み、カンマで区切る</a:t>
            </a:r>
            <a:endParaRPr kumimoji="1" lang="ja-JP" altLang="en-US" sz="2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DA52E78-854E-DC4F-9F5B-00DB9FAD52E4}"/>
              </a:ext>
            </a:extLst>
          </p:cNvPr>
          <p:cNvSpPr txBox="1"/>
          <p:nvPr/>
        </p:nvSpPr>
        <p:spPr>
          <a:xfrm>
            <a:off x="4144297" y="2620298"/>
            <a:ext cx="3820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len</a:t>
            </a:r>
            <a:r>
              <a:rPr lang="ja-JP" altLang="en-US" sz="2400" dirty="0"/>
              <a:t>で長さを知ることができる</a:t>
            </a:r>
            <a:endParaRPr kumimoji="1" lang="ja-JP" altLang="en-US" sz="24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C1AEA5E-BF8E-D349-A342-BAD2F8B4CBBC}"/>
              </a:ext>
            </a:extLst>
          </p:cNvPr>
          <p:cNvSpPr txBox="1"/>
          <p:nvPr/>
        </p:nvSpPr>
        <p:spPr>
          <a:xfrm>
            <a:off x="4149213" y="3401962"/>
            <a:ext cx="4519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a[index]</a:t>
            </a:r>
            <a:r>
              <a:rPr lang="ja-JP" altLang="en-US" sz="2400" dirty="0"/>
              <a:t>で要素を得ることができる</a:t>
            </a:r>
            <a:endParaRPr kumimoji="1" lang="ja-JP" altLang="en-US" sz="2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65D2105-2AEF-AE4A-900D-7622425F50E4}"/>
              </a:ext>
            </a:extLst>
          </p:cNvPr>
          <p:cNvSpPr txBox="1"/>
          <p:nvPr/>
        </p:nvSpPr>
        <p:spPr>
          <a:xfrm>
            <a:off x="4114801" y="4242619"/>
            <a:ext cx="4079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インデックスに負の値を使える</a:t>
            </a:r>
            <a:endParaRPr kumimoji="1" lang="ja-JP" altLang="en-US" sz="24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B7EA2A2-4AA2-1543-8A32-B63D836DB8B3}"/>
              </a:ext>
            </a:extLst>
          </p:cNvPr>
          <p:cNvSpPr txBox="1"/>
          <p:nvPr/>
        </p:nvSpPr>
        <p:spPr>
          <a:xfrm>
            <a:off x="4119718" y="5034117"/>
            <a:ext cx="3935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部分リストを得ることができる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924821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CA09A7F-1FDE-7F47-B8DE-BF4A77FEF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リスト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1039ACE-46A2-A641-9D63-10483F117DF4}"/>
              </a:ext>
            </a:extLst>
          </p:cNvPr>
          <p:cNvSpPr/>
          <p:nvPr/>
        </p:nvSpPr>
        <p:spPr>
          <a:xfrm>
            <a:off x="240891" y="1637095"/>
            <a:ext cx="4572000" cy="3693319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1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 = [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1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,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2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,[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3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,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4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]]</a:t>
            </a:r>
          </a:p>
          <a:p>
            <a:endParaRPr lang="en" altLang="ja-JP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2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 = [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1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, 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1.0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, </a:t>
            </a:r>
            <a:r>
              <a:rPr lang="en" altLang="ja-JP">
                <a:solidFill>
                  <a:srgbClr val="C1651C"/>
                </a:solidFill>
                <a:effectLst/>
                <a:latin typeface="Monaco" pitchFamily="2" charset="0"/>
              </a:rPr>
              <a:t>"test"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]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endParaRPr lang="en" altLang="ja-JP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3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[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1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,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2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,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3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] + [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4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,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5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,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6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]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Out[</a:t>
            </a:r>
            <a:r>
              <a:rPr lang="en" altLang="ja-JP">
                <a:solidFill>
                  <a:srgbClr val="FC2118"/>
                </a:solidFill>
                <a:effectLst/>
                <a:latin typeface="Monaco" pitchFamily="2" charset="0"/>
              </a:rPr>
              <a:t>3</a:t>
            </a:r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[1, 2, 3, 4, 5, 6]</a:t>
            </a:r>
          </a:p>
          <a:p>
            <a:endParaRPr lang="en" altLang="ja-JP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4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 = [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1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,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2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,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3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]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endParaRPr lang="en" altLang="ja-JP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5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a.append(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4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)</a:t>
            </a:r>
          </a:p>
          <a:p>
            <a:endParaRPr lang="en" altLang="ja-JP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6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Out[</a:t>
            </a:r>
            <a:r>
              <a:rPr lang="en" altLang="ja-JP">
                <a:solidFill>
                  <a:srgbClr val="FC2118"/>
                </a:solidFill>
                <a:effectLst/>
                <a:latin typeface="Monaco" pitchFamily="2" charset="0"/>
              </a:rPr>
              <a:t>6</a:t>
            </a:r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[1, 2, 3, 4]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D2633EE-308A-804F-A066-9C9FD8269770}"/>
              </a:ext>
            </a:extLst>
          </p:cNvPr>
          <p:cNvSpPr txBox="1"/>
          <p:nvPr/>
        </p:nvSpPr>
        <p:spPr>
          <a:xfrm>
            <a:off x="5142271" y="1651819"/>
            <a:ext cx="27671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リストはネストできる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CBCA3CA-4ACD-0548-B1AA-5FF29BE3B14B}"/>
              </a:ext>
            </a:extLst>
          </p:cNvPr>
          <p:cNvSpPr txBox="1"/>
          <p:nvPr/>
        </p:nvSpPr>
        <p:spPr>
          <a:xfrm>
            <a:off x="5107858" y="2207341"/>
            <a:ext cx="3292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異なるものを混ぜられる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C5C14FA-E768-7242-82D2-D512178408A3}"/>
              </a:ext>
            </a:extLst>
          </p:cNvPr>
          <p:cNvSpPr txBox="1"/>
          <p:nvPr/>
        </p:nvSpPr>
        <p:spPr>
          <a:xfrm>
            <a:off x="5132438" y="2713703"/>
            <a:ext cx="3161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リストの足し算ができる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BF3F433-ACC6-1746-A15A-B831E17A52C1}"/>
              </a:ext>
            </a:extLst>
          </p:cNvPr>
          <p:cNvSpPr txBox="1"/>
          <p:nvPr/>
        </p:nvSpPr>
        <p:spPr>
          <a:xfrm>
            <a:off x="5117690" y="3859161"/>
            <a:ext cx="2829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append</a:t>
            </a:r>
            <a:r>
              <a:rPr kumimoji="1" lang="ja-JP" altLang="en-US" sz="2400" dirty="0"/>
              <a:t>で追加できる</a:t>
            </a:r>
          </a:p>
        </p:txBody>
      </p:sp>
    </p:spTree>
    <p:extLst>
      <p:ext uri="{BB962C8B-B14F-4D97-AF65-F5344CB8AC3E}">
        <p14:creationId xmlns:p14="http://schemas.microsoft.com/office/powerpoint/2010/main" val="18692982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E389B4-49ED-984C-987D-CB59895A9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リストのメモリ上の表現</a:t>
            </a:r>
            <a:endParaRPr kumimoji="1" lang="ja-JP" altLang="en-US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4C065C9-CC0C-944B-8DB3-EA3E0BBA05F6}"/>
              </a:ext>
            </a:extLst>
          </p:cNvPr>
          <p:cNvSpPr/>
          <p:nvPr/>
        </p:nvSpPr>
        <p:spPr>
          <a:xfrm>
            <a:off x="3835721" y="2814339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5283292-E2EF-804A-AA75-FB3E808E0F8C}"/>
              </a:ext>
            </a:extLst>
          </p:cNvPr>
          <p:cNvSpPr/>
          <p:nvPr/>
        </p:nvSpPr>
        <p:spPr>
          <a:xfrm>
            <a:off x="3835721" y="3174379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462AE02-CB09-8542-8ED3-643259CF7F0B}"/>
              </a:ext>
            </a:extLst>
          </p:cNvPr>
          <p:cNvSpPr/>
          <p:nvPr/>
        </p:nvSpPr>
        <p:spPr>
          <a:xfrm>
            <a:off x="3835721" y="3534419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3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4404CC1-DAB8-1442-A719-DB0F0BC89763}"/>
              </a:ext>
            </a:extLst>
          </p:cNvPr>
          <p:cNvSpPr/>
          <p:nvPr/>
        </p:nvSpPr>
        <p:spPr>
          <a:xfrm>
            <a:off x="3840275" y="4274927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EC8465A-A808-D04A-880B-A2B386473ACA}"/>
              </a:ext>
            </a:extLst>
          </p:cNvPr>
          <p:cNvSpPr/>
          <p:nvPr/>
        </p:nvSpPr>
        <p:spPr>
          <a:xfrm>
            <a:off x="3835721" y="3904673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chemeClr val="tx1"/>
                </a:solidFill>
              </a:rPr>
              <a:t>0</a:t>
            </a:r>
            <a:r>
              <a:rPr kumimoji="1" lang="ja-JP" altLang="en-US" sz="1600" dirty="0">
                <a:solidFill>
                  <a:schemeClr val="tx1"/>
                </a:solidFill>
              </a:rPr>
              <a:t>番地を見よ</a:t>
            </a:r>
          </a:p>
        </p:txBody>
      </p:sp>
      <p:sp>
        <p:nvSpPr>
          <p:cNvPr id="9" name="1 つの角を切り取った四角形 8">
            <a:extLst>
              <a:ext uri="{FF2B5EF4-FFF2-40B4-BE49-F238E27FC236}">
                <a16:creationId xmlns:a16="http://schemas.microsoft.com/office/drawing/2014/main" id="{492A0F18-6482-A645-86A2-6DFCA207BF63}"/>
              </a:ext>
            </a:extLst>
          </p:cNvPr>
          <p:cNvSpPr/>
          <p:nvPr/>
        </p:nvSpPr>
        <p:spPr>
          <a:xfrm>
            <a:off x="2651228" y="3938518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9FD0FFD8-8062-C44D-AD35-15E293249B7C}"/>
              </a:ext>
            </a:extLst>
          </p:cNvPr>
          <p:cNvCxnSpPr/>
          <p:nvPr/>
        </p:nvCxnSpPr>
        <p:spPr>
          <a:xfrm>
            <a:off x="3515324" y="4082534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D04DE55-5485-8B41-B1F2-D6EDDFA153C7}"/>
              </a:ext>
            </a:extLst>
          </p:cNvPr>
          <p:cNvSpPr/>
          <p:nvPr/>
        </p:nvSpPr>
        <p:spPr>
          <a:xfrm>
            <a:off x="3835721" y="2814339"/>
            <a:ext cx="1440160" cy="1080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カギ線コネクタ 14">
            <a:extLst>
              <a:ext uri="{FF2B5EF4-FFF2-40B4-BE49-F238E27FC236}">
                <a16:creationId xmlns:a16="http://schemas.microsoft.com/office/drawing/2014/main" id="{86B6D91A-5C47-C348-87D7-6D39FE7EE634}"/>
              </a:ext>
            </a:extLst>
          </p:cNvPr>
          <p:cNvCxnSpPr>
            <a:cxnSpLocks/>
            <a:stCxn id="7" idx="3"/>
            <a:endCxn id="3" idx="3"/>
          </p:cNvCxnSpPr>
          <p:nvPr/>
        </p:nvCxnSpPr>
        <p:spPr>
          <a:xfrm flipV="1">
            <a:off x="5275881" y="2994359"/>
            <a:ext cx="12700" cy="1090334"/>
          </a:xfrm>
          <a:prstGeom prst="bentConnector3">
            <a:avLst>
              <a:gd name="adj1" fmla="val 18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C476FDF5-554A-AE41-95D9-986FEC0B79F2}"/>
              </a:ext>
            </a:extLst>
          </p:cNvPr>
          <p:cNvSpPr/>
          <p:nvPr/>
        </p:nvSpPr>
        <p:spPr>
          <a:xfrm>
            <a:off x="3083276" y="1666941"/>
            <a:ext cx="2725426" cy="707886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4000" dirty="0">
                <a:solidFill>
                  <a:srgbClr val="F2F2F2"/>
                </a:solidFill>
                <a:effectLst/>
                <a:latin typeface="Monaco" pitchFamily="2" charset="0"/>
              </a:rPr>
              <a:t>a = [</a:t>
            </a:r>
            <a:r>
              <a:rPr lang="en" altLang="ja-JP" sz="4000" dirty="0">
                <a:solidFill>
                  <a:srgbClr val="2D961E"/>
                </a:solidFill>
                <a:effectLst/>
                <a:latin typeface="Monaco" pitchFamily="2" charset="0"/>
              </a:rPr>
              <a:t>1</a:t>
            </a:r>
            <a:r>
              <a:rPr lang="en" altLang="ja-JP" sz="4000" dirty="0">
                <a:solidFill>
                  <a:srgbClr val="F2F2F2"/>
                </a:solidFill>
                <a:effectLst/>
                <a:latin typeface="Monaco" pitchFamily="2" charset="0"/>
              </a:rPr>
              <a:t>, </a:t>
            </a:r>
            <a:r>
              <a:rPr lang="en" altLang="ja-JP" sz="4000" dirty="0">
                <a:solidFill>
                  <a:srgbClr val="2D961E"/>
                </a:solidFill>
                <a:effectLst/>
                <a:latin typeface="Monaco" pitchFamily="2" charset="0"/>
              </a:rPr>
              <a:t>2</a:t>
            </a:r>
            <a:r>
              <a:rPr lang="en" altLang="ja-JP" sz="4000" dirty="0">
                <a:solidFill>
                  <a:srgbClr val="F2F2F2"/>
                </a:solidFill>
                <a:effectLst/>
                <a:latin typeface="Monaco" pitchFamily="2" charset="0"/>
              </a:rPr>
              <a:t>, </a:t>
            </a:r>
            <a:r>
              <a:rPr lang="en" altLang="ja-JP" sz="4000" dirty="0">
                <a:solidFill>
                  <a:srgbClr val="2D961E"/>
                </a:solidFill>
                <a:effectLst/>
                <a:latin typeface="Monaco" pitchFamily="2" charset="0"/>
              </a:rPr>
              <a:t>3</a:t>
            </a:r>
            <a:r>
              <a:rPr lang="en" altLang="ja-JP" sz="4000" dirty="0">
                <a:solidFill>
                  <a:srgbClr val="F2F2F2"/>
                </a:solidFill>
                <a:effectLst/>
                <a:latin typeface="Monaco" pitchFamily="2" charset="0"/>
              </a:rPr>
              <a:t>]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76F3EB6-5578-CF41-AE45-59AC5BCB9C8E}"/>
              </a:ext>
            </a:extLst>
          </p:cNvPr>
          <p:cNvSpPr txBox="1"/>
          <p:nvPr/>
        </p:nvSpPr>
        <p:spPr>
          <a:xfrm>
            <a:off x="691142" y="5189614"/>
            <a:ext cx="65950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[1,2,3]</a:t>
            </a:r>
            <a:r>
              <a:rPr lang="ja-JP" altLang="en-US" sz="2400" dirty="0"/>
              <a:t>というデータを持つリストがメモリに作られる</a:t>
            </a:r>
            <a:endParaRPr lang="en-US" altLang="ja-JP" sz="2400" dirty="0"/>
          </a:p>
          <a:p>
            <a:r>
              <a:rPr kumimoji="1" lang="en-US" altLang="ja-JP" sz="2400" dirty="0"/>
              <a:t>a</a:t>
            </a:r>
            <a:r>
              <a:rPr kumimoji="1" lang="ja-JP" altLang="en-US" sz="2400" dirty="0"/>
              <a:t>というラベルが作られ、リストの先頭を指す</a:t>
            </a:r>
          </a:p>
        </p:txBody>
      </p:sp>
    </p:spTree>
    <p:extLst>
      <p:ext uri="{BB962C8B-B14F-4D97-AF65-F5344CB8AC3E}">
        <p14:creationId xmlns:p14="http://schemas.microsoft.com/office/powerpoint/2010/main" val="23339627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61104A-A764-1D47-95EE-B8FF4C80A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リスト</a:t>
            </a:r>
            <a:r>
              <a:rPr lang="ja-JP" altLang="en-US" dirty="0"/>
              <a:t>のメモリ上での表現</a:t>
            </a:r>
            <a:endParaRPr kumimoji="1" lang="ja-JP" altLang="en-US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89C1A9A9-D3D9-044D-B720-9FEBF65235B9}"/>
              </a:ext>
            </a:extLst>
          </p:cNvPr>
          <p:cNvSpPr/>
          <p:nvPr/>
        </p:nvSpPr>
        <p:spPr>
          <a:xfrm>
            <a:off x="1163593" y="1737741"/>
            <a:ext cx="1160895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4AF63D0-8804-DA4E-BB9D-1967817B6289}"/>
              </a:ext>
            </a:extLst>
          </p:cNvPr>
          <p:cNvSpPr/>
          <p:nvPr/>
        </p:nvSpPr>
        <p:spPr>
          <a:xfrm>
            <a:off x="3899897" y="339392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62FEBE9-1099-F346-998F-1F8B5B7FA3D5}"/>
              </a:ext>
            </a:extLst>
          </p:cNvPr>
          <p:cNvSpPr/>
          <p:nvPr/>
        </p:nvSpPr>
        <p:spPr>
          <a:xfrm>
            <a:off x="3899897" y="375396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821CA25-3C74-C442-91C4-010D4FF144BB}"/>
              </a:ext>
            </a:extLst>
          </p:cNvPr>
          <p:cNvSpPr/>
          <p:nvPr/>
        </p:nvSpPr>
        <p:spPr>
          <a:xfrm>
            <a:off x="3899897" y="411400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3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7B22DDF-D37E-3B4E-8E5C-1E741B37231E}"/>
              </a:ext>
            </a:extLst>
          </p:cNvPr>
          <p:cNvSpPr/>
          <p:nvPr/>
        </p:nvSpPr>
        <p:spPr>
          <a:xfrm>
            <a:off x="3899897" y="447404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6514838-9B82-FB43-A252-CFAED02CBF03}"/>
              </a:ext>
            </a:extLst>
          </p:cNvPr>
          <p:cNvSpPr/>
          <p:nvPr/>
        </p:nvSpPr>
        <p:spPr>
          <a:xfrm>
            <a:off x="3611865" y="1737741"/>
            <a:ext cx="1718740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[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DC9883A-587F-7741-B637-11019C3A5DD2}"/>
              </a:ext>
            </a:extLst>
          </p:cNvPr>
          <p:cNvSpPr/>
          <p:nvPr/>
        </p:nvSpPr>
        <p:spPr>
          <a:xfrm>
            <a:off x="3899897" y="267384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>
                <a:solidFill>
                  <a:schemeClr val="tx1"/>
                </a:solidFill>
              </a:rPr>
              <a:t>2</a:t>
            </a:r>
            <a:r>
              <a:rPr kumimoji="1" lang="ja-JP" altLang="en-US" sz="1600">
                <a:solidFill>
                  <a:schemeClr val="tx1"/>
                </a:solidFill>
              </a:rPr>
              <a:t>番地を見よ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FCC8A3C-B7FC-F740-AA4E-AE305BD21D60}"/>
              </a:ext>
            </a:extLst>
          </p:cNvPr>
          <p:cNvSpPr/>
          <p:nvPr/>
        </p:nvSpPr>
        <p:spPr>
          <a:xfrm>
            <a:off x="3899897" y="303388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AFE4DDB-ECBF-FD46-96DA-BF8B9CE23CB4}"/>
              </a:ext>
            </a:extLst>
          </p:cNvPr>
          <p:cNvSpPr/>
          <p:nvPr/>
        </p:nvSpPr>
        <p:spPr>
          <a:xfrm>
            <a:off x="1019577" y="339392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70ADEEB-D9CE-4F48-8B68-316DCCF16482}"/>
              </a:ext>
            </a:extLst>
          </p:cNvPr>
          <p:cNvSpPr/>
          <p:nvPr/>
        </p:nvSpPr>
        <p:spPr>
          <a:xfrm>
            <a:off x="1019577" y="375396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10C9A808-EF2D-B84F-B7CF-9955DCD74C06}"/>
              </a:ext>
            </a:extLst>
          </p:cNvPr>
          <p:cNvSpPr/>
          <p:nvPr/>
        </p:nvSpPr>
        <p:spPr>
          <a:xfrm>
            <a:off x="1019577" y="411400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3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2409729-2A0C-754E-93CF-72B3309E9D4E}"/>
              </a:ext>
            </a:extLst>
          </p:cNvPr>
          <p:cNvSpPr/>
          <p:nvPr/>
        </p:nvSpPr>
        <p:spPr>
          <a:xfrm>
            <a:off x="1019577" y="447404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003E3CF-2BDB-CD4F-BD2E-5CEE6070DA41}"/>
              </a:ext>
            </a:extLst>
          </p:cNvPr>
          <p:cNvSpPr/>
          <p:nvPr/>
        </p:nvSpPr>
        <p:spPr>
          <a:xfrm>
            <a:off x="1019577" y="267384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515D39DB-926E-BD4F-B935-23D42F4E50B9}"/>
              </a:ext>
            </a:extLst>
          </p:cNvPr>
          <p:cNvSpPr/>
          <p:nvPr/>
        </p:nvSpPr>
        <p:spPr>
          <a:xfrm>
            <a:off x="1019577" y="303388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3DBEFA8-8267-A84F-84CA-DFF63E474187}"/>
              </a:ext>
            </a:extLst>
          </p:cNvPr>
          <p:cNvSpPr txBox="1"/>
          <p:nvPr/>
        </p:nvSpPr>
        <p:spPr>
          <a:xfrm>
            <a:off x="299497" y="2673845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4841D3B-AABF-B84B-8EAB-76B62A0CB283}"/>
              </a:ext>
            </a:extLst>
          </p:cNvPr>
          <p:cNvSpPr txBox="1"/>
          <p:nvPr/>
        </p:nvSpPr>
        <p:spPr>
          <a:xfrm>
            <a:off x="299497" y="3033885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1948C68-0A4C-BE4A-B89A-26745C9E8B9E}"/>
              </a:ext>
            </a:extLst>
          </p:cNvPr>
          <p:cNvSpPr txBox="1"/>
          <p:nvPr/>
        </p:nvSpPr>
        <p:spPr>
          <a:xfrm>
            <a:off x="299497" y="3393925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79A0026F-7CA7-1C4B-A424-8758DF909077}"/>
              </a:ext>
            </a:extLst>
          </p:cNvPr>
          <p:cNvSpPr txBox="1"/>
          <p:nvPr/>
        </p:nvSpPr>
        <p:spPr>
          <a:xfrm>
            <a:off x="299497" y="3753965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3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D63DE042-D9D8-F44B-88CD-AC4F91EA9BD1}"/>
              </a:ext>
            </a:extLst>
          </p:cNvPr>
          <p:cNvSpPr txBox="1"/>
          <p:nvPr/>
        </p:nvSpPr>
        <p:spPr>
          <a:xfrm>
            <a:off x="299497" y="4114005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4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A4A58A8D-1CD7-874C-A8F7-68A7F9ADA97F}"/>
              </a:ext>
            </a:extLst>
          </p:cNvPr>
          <p:cNvSpPr txBox="1"/>
          <p:nvPr/>
        </p:nvSpPr>
        <p:spPr>
          <a:xfrm>
            <a:off x="299497" y="4474045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5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23" name="1 つの角を切り取った四角形 22">
            <a:extLst>
              <a:ext uri="{FF2B5EF4-FFF2-40B4-BE49-F238E27FC236}">
                <a16:creationId xmlns:a16="http://schemas.microsoft.com/office/drawing/2014/main" id="{73ECCF13-7750-CE4C-8F71-5EB3B2D384B9}"/>
              </a:ext>
            </a:extLst>
          </p:cNvPr>
          <p:cNvSpPr/>
          <p:nvPr/>
        </p:nvSpPr>
        <p:spPr>
          <a:xfrm>
            <a:off x="2747769" y="2745853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A6D68CDA-0C04-974D-B85C-15551D779C9D}"/>
              </a:ext>
            </a:extLst>
          </p:cNvPr>
          <p:cNvCxnSpPr>
            <a:stCxn id="23" idx="0"/>
          </p:cNvCxnSpPr>
          <p:nvPr/>
        </p:nvCxnSpPr>
        <p:spPr>
          <a:xfrm>
            <a:off x="3611865" y="2889869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E08AEEF5-4240-BD40-B43B-E0B9A324243D}"/>
              </a:ext>
            </a:extLst>
          </p:cNvPr>
          <p:cNvSpPr/>
          <p:nvPr/>
        </p:nvSpPr>
        <p:spPr>
          <a:xfrm>
            <a:off x="1019577" y="3393925"/>
            <a:ext cx="1440160" cy="1080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249B4B8C-655D-7347-8739-C2F867EC153D}"/>
              </a:ext>
            </a:extLst>
          </p:cNvPr>
          <p:cNvSpPr/>
          <p:nvPr/>
        </p:nvSpPr>
        <p:spPr>
          <a:xfrm>
            <a:off x="3899897" y="3393925"/>
            <a:ext cx="1440160" cy="1080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F49BE7A5-9594-F548-A3D3-1754939ABED8}"/>
              </a:ext>
            </a:extLst>
          </p:cNvPr>
          <p:cNvSpPr/>
          <p:nvPr/>
        </p:nvSpPr>
        <p:spPr>
          <a:xfrm>
            <a:off x="6996241" y="339392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E5392CF9-2015-794E-9352-89ECDA847D95}"/>
              </a:ext>
            </a:extLst>
          </p:cNvPr>
          <p:cNvSpPr/>
          <p:nvPr/>
        </p:nvSpPr>
        <p:spPr>
          <a:xfrm>
            <a:off x="6996241" y="375396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627426D0-03AA-824A-B788-0BF9A44EF1DA}"/>
              </a:ext>
            </a:extLst>
          </p:cNvPr>
          <p:cNvSpPr/>
          <p:nvPr/>
        </p:nvSpPr>
        <p:spPr>
          <a:xfrm>
            <a:off x="6996241" y="411400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3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2B81B643-B7CA-C74D-A744-F256E0D2E8DF}"/>
              </a:ext>
            </a:extLst>
          </p:cNvPr>
          <p:cNvSpPr/>
          <p:nvPr/>
        </p:nvSpPr>
        <p:spPr>
          <a:xfrm>
            <a:off x="6996241" y="447404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6EE06CAF-593E-074C-88F9-54E46D210601}"/>
              </a:ext>
            </a:extLst>
          </p:cNvPr>
          <p:cNvSpPr/>
          <p:nvPr/>
        </p:nvSpPr>
        <p:spPr>
          <a:xfrm>
            <a:off x="6996241" y="267384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>
                <a:solidFill>
                  <a:schemeClr val="tx1"/>
                </a:solidFill>
              </a:rPr>
              <a:t>2</a:t>
            </a:r>
            <a:r>
              <a:rPr kumimoji="1" lang="ja-JP" altLang="en-US" sz="1600">
                <a:solidFill>
                  <a:schemeClr val="tx1"/>
                </a:solidFill>
              </a:rPr>
              <a:t>番地を見よ</a:t>
            </a: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1B68C5E2-B635-5A48-BAE3-EA637DEB2FDE}"/>
              </a:ext>
            </a:extLst>
          </p:cNvPr>
          <p:cNvSpPr/>
          <p:nvPr/>
        </p:nvSpPr>
        <p:spPr>
          <a:xfrm>
            <a:off x="6996241" y="303388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3" name="1 つの角を切り取った四角形 32">
            <a:extLst>
              <a:ext uri="{FF2B5EF4-FFF2-40B4-BE49-F238E27FC236}">
                <a16:creationId xmlns:a16="http://schemas.microsoft.com/office/drawing/2014/main" id="{20F4F813-5F49-2748-A207-B4646205C3B8}"/>
              </a:ext>
            </a:extLst>
          </p:cNvPr>
          <p:cNvSpPr/>
          <p:nvPr/>
        </p:nvSpPr>
        <p:spPr>
          <a:xfrm>
            <a:off x="5844113" y="2745853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49B78D81-4222-2440-AF4C-E4BC33CDEA7E}"/>
              </a:ext>
            </a:extLst>
          </p:cNvPr>
          <p:cNvCxnSpPr>
            <a:stCxn id="33" idx="0"/>
          </p:cNvCxnSpPr>
          <p:nvPr/>
        </p:nvCxnSpPr>
        <p:spPr>
          <a:xfrm>
            <a:off x="6708209" y="2889869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A2B37579-8062-E94B-A4DF-431EACD24A5D}"/>
              </a:ext>
            </a:extLst>
          </p:cNvPr>
          <p:cNvSpPr/>
          <p:nvPr/>
        </p:nvSpPr>
        <p:spPr>
          <a:xfrm>
            <a:off x="6996241" y="3393925"/>
            <a:ext cx="1440160" cy="1080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DC31CB87-A2ED-864C-A4E5-BA1C0099D3C4}"/>
              </a:ext>
            </a:extLst>
          </p:cNvPr>
          <p:cNvSpPr/>
          <p:nvPr/>
        </p:nvSpPr>
        <p:spPr>
          <a:xfrm>
            <a:off x="7284273" y="1737741"/>
            <a:ext cx="742511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a[1]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58B35240-2837-5A4D-B948-E5BAAE62921C}"/>
              </a:ext>
            </a:extLst>
          </p:cNvPr>
          <p:cNvSpPr txBox="1"/>
          <p:nvPr/>
        </p:nvSpPr>
        <p:spPr>
          <a:xfrm>
            <a:off x="6348169" y="33939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3621A711-6AB2-4A46-A5F5-8D2415936BF1}"/>
              </a:ext>
            </a:extLst>
          </p:cNvPr>
          <p:cNvSpPr txBox="1"/>
          <p:nvPr/>
        </p:nvSpPr>
        <p:spPr>
          <a:xfrm>
            <a:off x="6348169" y="37539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2A5B042F-E157-174D-ADAA-EFB733372537}"/>
              </a:ext>
            </a:extLst>
          </p:cNvPr>
          <p:cNvSpPr txBox="1"/>
          <p:nvPr/>
        </p:nvSpPr>
        <p:spPr>
          <a:xfrm>
            <a:off x="6420177" y="2241797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FF0000"/>
                </a:solidFill>
              </a:rPr>
              <a:t>リストの先頭</a:t>
            </a:r>
            <a:r>
              <a:rPr kumimoji="1" lang="ja-JP" altLang="en-US"/>
              <a:t>から</a:t>
            </a:r>
            <a:r>
              <a:rPr kumimoji="1" lang="ja-JP" altLang="en-US">
                <a:solidFill>
                  <a:srgbClr val="0070C0"/>
                </a:solidFill>
              </a:rPr>
              <a:t>二番目</a:t>
            </a: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55E87F13-955E-794B-AE13-96D83AFD5E35}"/>
              </a:ext>
            </a:extLst>
          </p:cNvPr>
          <p:cNvSpPr txBox="1"/>
          <p:nvPr/>
        </p:nvSpPr>
        <p:spPr>
          <a:xfrm>
            <a:off x="6348169" y="41140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endParaRPr kumimoji="1" lang="ja-JP" altLang="en-US"/>
          </a:p>
        </p:txBody>
      </p:sp>
      <p:cxnSp>
        <p:nvCxnSpPr>
          <p:cNvPr id="41" name="カギ線コネクタ 40">
            <a:extLst>
              <a:ext uri="{FF2B5EF4-FFF2-40B4-BE49-F238E27FC236}">
                <a16:creationId xmlns:a16="http://schemas.microsoft.com/office/drawing/2014/main" id="{FFB4B708-103A-4A43-B7CA-1E2DE58933E0}"/>
              </a:ext>
            </a:extLst>
          </p:cNvPr>
          <p:cNvCxnSpPr>
            <a:cxnSpLocks/>
            <a:stCxn id="9" idx="3"/>
            <a:endCxn id="4" idx="3"/>
          </p:cNvCxnSpPr>
          <p:nvPr/>
        </p:nvCxnSpPr>
        <p:spPr>
          <a:xfrm>
            <a:off x="5340057" y="2853865"/>
            <a:ext cx="12700" cy="720080"/>
          </a:xfrm>
          <a:prstGeom prst="bentConnector3">
            <a:avLst>
              <a:gd name="adj1" fmla="val 18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カギ線コネクタ 41">
            <a:extLst>
              <a:ext uri="{FF2B5EF4-FFF2-40B4-BE49-F238E27FC236}">
                <a16:creationId xmlns:a16="http://schemas.microsoft.com/office/drawing/2014/main" id="{C8BF81CE-214E-A14D-BCA7-2FE650CA9A75}"/>
              </a:ext>
            </a:extLst>
          </p:cNvPr>
          <p:cNvCxnSpPr>
            <a:cxnSpLocks/>
          </p:cNvCxnSpPr>
          <p:nvPr/>
        </p:nvCxnSpPr>
        <p:spPr>
          <a:xfrm>
            <a:off x="8436401" y="2817861"/>
            <a:ext cx="12700" cy="720080"/>
          </a:xfrm>
          <a:prstGeom prst="bentConnector3">
            <a:avLst>
              <a:gd name="adj1" fmla="val 18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カギ線コネクタ 42">
            <a:extLst>
              <a:ext uri="{FF2B5EF4-FFF2-40B4-BE49-F238E27FC236}">
                <a16:creationId xmlns:a16="http://schemas.microsoft.com/office/drawing/2014/main" id="{A489F397-BAF7-B84F-925C-9543C9A45C6E}"/>
              </a:ext>
            </a:extLst>
          </p:cNvPr>
          <p:cNvCxnSpPr>
            <a:stCxn id="27" idx="1"/>
            <a:endCxn id="28" idx="1"/>
          </p:cNvCxnSpPr>
          <p:nvPr/>
        </p:nvCxnSpPr>
        <p:spPr>
          <a:xfrm rot="10800000" flipV="1">
            <a:off x="6996241" y="3573945"/>
            <a:ext cx="12700" cy="360040"/>
          </a:xfrm>
          <a:prstGeom prst="bentConnector3">
            <a:avLst>
              <a:gd name="adj1" fmla="val 180000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EF9227D7-720C-A446-9E20-93E79195EF4E}"/>
              </a:ext>
            </a:extLst>
          </p:cNvPr>
          <p:cNvSpPr txBox="1"/>
          <p:nvPr/>
        </p:nvSpPr>
        <p:spPr>
          <a:xfrm>
            <a:off x="371505" y="2241797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/>
              <a:t>メモリのどこかにリストがある</a:t>
            </a: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187D70FB-48BB-5C45-A083-5B051B4719C8}"/>
              </a:ext>
            </a:extLst>
          </p:cNvPr>
          <p:cNvSpPr txBox="1"/>
          <p:nvPr/>
        </p:nvSpPr>
        <p:spPr>
          <a:xfrm>
            <a:off x="3539857" y="2241797"/>
            <a:ext cx="2159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/>
              <a:t>リストの先頭をメモする</a:t>
            </a:r>
            <a:endParaRPr kumimoji="1" lang="ja-JP" altLang="en-US" sz="1400"/>
          </a:p>
        </p:txBody>
      </p:sp>
    </p:spTree>
    <p:extLst>
      <p:ext uri="{BB962C8B-B14F-4D97-AF65-F5344CB8AC3E}">
        <p14:creationId xmlns:p14="http://schemas.microsoft.com/office/powerpoint/2010/main" val="18260510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C7642E-B7D5-0C47-91BD-412B3EFF2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リストと変数のコピー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49C030D-287C-0446-A476-5EB8ABC6475D}"/>
              </a:ext>
            </a:extLst>
          </p:cNvPr>
          <p:cNvSpPr/>
          <p:nvPr/>
        </p:nvSpPr>
        <p:spPr>
          <a:xfrm>
            <a:off x="1611339" y="2537480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AD307A2-FCC8-E340-B0F1-2E22DA0F546D}"/>
              </a:ext>
            </a:extLst>
          </p:cNvPr>
          <p:cNvSpPr/>
          <p:nvPr/>
        </p:nvSpPr>
        <p:spPr>
          <a:xfrm>
            <a:off x="1611339" y="2897520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35ACFA9-3828-B648-9959-00A76233406D}"/>
              </a:ext>
            </a:extLst>
          </p:cNvPr>
          <p:cNvSpPr/>
          <p:nvPr/>
        </p:nvSpPr>
        <p:spPr>
          <a:xfrm>
            <a:off x="1611339" y="3257560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6CB1362-6F71-4A43-A106-8025FA432910}"/>
              </a:ext>
            </a:extLst>
          </p:cNvPr>
          <p:cNvSpPr txBox="1"/>
          <p:nvPr/>
        </p:nvSpPr>
        <p:spPr>
          <a:xfrm>
            <a:off x="3051499" y="253748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5ECBBC2-18CE-5648-8653-D99EE2C8D53C}"/>
              </a:ext>
            </a:extLst>
          </p:cNvPr>
          <p:cNvSpPr txBox="1"/>
          <p:nvPr/>
        </p:nvSpPr>
        <p:spPr>
          <a:xfrm>
            <a:off x="3051499" y="289752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93577CD-1A7B-F044-89F1-B2859C6C3773}"/>
              </a:ext>
            </a:extLst>
          </p:cNvPr>
          <p:cNvSpPr txBox="1"/>
          <p:nvPr/>
        </p:nvSpPr>
        <p:spPr>
          <a:xfrm>
            <a:off x="3051499" y="325756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9" name="1 つの角を切り取った四角形 8">
            <a:extLst>
              <a:ext uri="{FF2B5EF4-FFF2-40B4-BE49-F238E27FC236}">
                <a16:creationId xmlns:a16="http://schemas.microsoft.com/office/drawing/2014/main" id="{4287F096-5D5F-9D4E-AAE3-BA7DF9954635}"/>
              </a:ext>
            </a:extLst>
          </p:cNvPr>
          <p:cNvSpPr/>
          <p:nvPr/>
        </p:nvSpPr>
        <p:spPr>
          <a:xfrm>
            <a:off x="459211" y="2573484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4A4E665E-71A0-934B-8322-453AB4ED0E1F}"/>
              </a:ext>
            </a:extLst>
          </p:cNvPr>
          <p:cNvCxnSpPr>
            <a:stCxn id="9" idx="0"/>
            <a:endCxn id="3" idx="1"/>
          </p:cNvCxnSpPr>
          <p:nvPr/>
        </p:nvCxnSpPr>
        <p:spPr>
          <a:xfrm>
            <a:off x="1323307" y="2717500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DDAFEA41-48CB-E440-872E-82E95B3D653F}"/>
              </a:ext>
            </a:extLst>
          </p:cNvPr>
          <p:cNvSpPr/>
          <p:nvPr/>
        </p:nvSpPr>
        <p:spPr>
          <a:xfrm>
            <a:off x="1611339" y="1385352"/>
            <a:ext cx="112313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4BAEECB-E0F0-0C47-813A-9A21E23C3EFF}"/>
              </a:ext>
            </a:extLst>
          </p:cNvPr>
          <p:cNvSpPr/>
          <p:nvPr/>
        </p:nvSpPr>
        <p:spPr>
          <a:xfrm>
            <a:off x="6075835" y="2609488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970A3E35-2ED1-AF4A-8050-DE5636C69990}"/>
              </a:ext>
            </a:extLst>
          </p:cNvPr>
          <p:cNvSpPr/>
          <p:nvPr/>
        </p:nvSpPr>
        <p:spPr>
          <a:xfrm>
            <a:off x="6075835" y="2969528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rgbClr val="FF0000"/>
                </a:solidFill>
              </a:rPr>
              <a:t>10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091F3BA7-C17E-DE48-A205-AB1A4F09D3BD}"/>
              </a:ext>
            </a:extLst>
          </p:cNvPr>
          <p:cNvSpPr/>
          <p:nvPr/>
        </p:nvSpPr>
        <p:spPr>
          <a:xfrm>
            <a:off x="6075835" y="3329568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5" name="1 つの角を切り取った四角形 14">
            <a:extLst>
              <a:ext uri="{FF2B5EF4-FFF2-40B4-BE49-F238E27FC236}">
                <a16:creationId xmlns:a16="http://schemas.microsoft.com/office/drawing/2014/main" id="{30326502-1A18-AD42-8310-9B513C9A1D7C}"/>
              </a:ext>
            </a:extLst>
          </p:cNvPr>
          <p:cNvSpPr/>
          <p:nvPr/>
        </p:nvSpPr>
        <p:spPr>
          <a:xfrm>
            <a:off x="4923707" y="2645492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sp>
        <p:nvSpPr>
          <p:cNvPr id="16" name="1 つの角を切り取った四角形 15">
            <a:extLst>
              <a:ext uri="{FF2B5EF4-FFF2-40B4-BE49-F238E27FC236}">
                <a16:creationId xmlns:a16="http://schemas.microsoft.com/office/drawing/2014/main" id="{C4AAB841-3894-2940-B5B9-E16970B6C99B}"/>
              </a:ext>
            </a:extLst>
          </p:cNvPr>
          <p:cNvSpPr/>
          <p:nvPr/>
        </p:nvSpPr>
        <p:spPr>
          <a:xfrm>
            <a:off x="4923707" y="3005532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b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A1F03642-086C-BC47-8173-6B4DEF507BE5}"/>
              </a:ext>
            </a:extLst>
          </p:cNvPr>
          <p:cNvCxnSpPr>
            <a:stCxn id="15" idx="0"/>
            <a:endCxn id="12" idx="1"/>
          </p:cNvCxnSpPr>
          <p:nvPr/>
        </p:nvCxnSpPr>
        <p:spPr>
          <a:xfrm>
            <a:off x="5787803" y="2789508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F655B976-B6E0-3045-8F4B-D4E8D7CEE336}"/>
              </a:ext>
            </a:extLst>
          </p:cNvPr>
          <p:cNvCxnSpPr>
            <a:cxnSpLocks/>
            <a:stCxn id="16" idx="0"/>
            <a:endCxn id="13" idx="1"/>
          </p:cNvCxnSpPr>
          <p:nvPr/>
        </p:nvCxnSpPr>
        <p:spPr>
          <a:xfrm>
            <a:off x="5787803" y="3149548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CF9FEB81-43C5-7C48-AF2B-1E3D9EAAA052}"/>
              </a:ext>
            </a:extLst>
          </p:cNvPr>
          <p:cNvSpPr/>
          <p:nvPr/>
        </p:nvSpPr>
        <p:spPr>
          <a:xfrm>
            <a:off x="5931819" y="1385352"/>
            <a:ext cx="881973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 = a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5A5DDE68-6C72-5448-90BC-CD7AE1F44AE2}"/>
              </a:ext>
            </a:extLst>
          </p:cNvPr>
          <p:cNvSpPr txBox="1"/>
          <p:nvPr/>
        </p:nvSpPr>
        <p:spPr>
          <a:xfrm>
            <a:off x="4635675" y="1961416"/>
            <a:ext cx="411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ラベル</a:t>
            </a:r>
            <a:r>
              <a:rPr kumimoji="1" lang="en-US" altLang="ja-JP"/>
              <a:t>a</a:t>
            </a:r>
            <a:r>
              <a:rPr kumimoji="1" lang="ja-JP" altLang="en-US"/>
              <a:t>の指す内容が</a:t>
            </a:r>
            <a:r>
              <a:rPr kumimoji="1" lang="en-US" altLang="ja-JP"/>
              <a:t>b</a:t>
            </a:r>
            <a:r>
              <a:rPr kumimoji="1" lang="ja-JP" altLang="en-US"/>
              <a:t>にコピーされる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C0949C5C-00AA-BD47-BBDC-77912382A4C0}"/>
              </a:ext>
            </a:extLst>
          </p:cNvPr>
          <p:cNvSpPr txBox="1"/>
          <p:nvPr/>
        </p:nvSpPr>
        <p:spPr>
          <a:xfrm>
            <a:off x="3555555" y="629559"/>
            <a:ext cx="20810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値のコピー</a:t>
            </a:r>
            <a:endParaRPr kumimoji="1" lang="ja-JP" altLang="en-US" sz="3200" dirty="0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BAFC33FA-766D-A44C-BDA3-C5FEFC6955A7}"/>
              </a:ext>
            </a:extLst>
          </p:cNvPr>
          <p:cNvSpPr/>
          <p:nvPr/>
        </p:nvSpPr>
        <p:spPr>
          <a:xfrm>
            <a:off x="2115395" y="563382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6934037A-6538-8E44-B9E7-DD43BC2916EE}"/>
              </a:ext>
            </a:extLst>
          </p:cNvPr>
          <p:cNvSpPr/>
          <p:nvPr/>
        </p:nvSpPr>
        <p:spPr>
          <a:xfrm>
            <a:off x="2115395" y="599386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rgbClr val="FF0000"/>
                </a:solidFill>
              </a:rPr>
              <a:t>20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58A9B44C-3EF0-1749-9F94-CEC0A15247F2}"/>
              </a:ext>
            </a:extLst>
          </p:cNvPr>
          <p:cNvSpPr/>
          <p:nvPr/>
        </p:nvSpPr>
        <p:spPr>
          <a:xfrm>
            <a:off x="2115395" y="635390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5" name="1 つの角を切り取った四角形 24">
            <a:extLst>
              <a:ext uri="{FF2B5EF4-FFF2-40B4-BE49-F238E27FC236}">
                <a16:creationId xmlns:a16="http://schemas.microsoft.com/office/drawing/2014/main" id="{20525786-AEA9-6745-9EEF-BDF68A9D28C2}"/>
              </a:ext>
            </a:extLst>
          </p:cNvPr>
          <p:cNvSpPr/>
          <p:nvPr/>
        </p:nvSpPr>
        <p:spPr>
          <a:xfrm>
            <a:off x="963267" y="5669828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sp>
        <p:nvSpPr>
          <p:cNvPr id="26" name="1 つの角を切り取った四角形 25">
            <a:extLst>
              <a:ext uri="{FF2B5EF4-FFF2-40B4-BE49-F238E27FC236}">
                <a16:creationId xmlns:a16="http://schemas.microsoft.com/office/drawing/2014/main" id="{A911A877-7603-E547-B556-F93EB6B27597}"/>
              </a:ext>
            </a:extLst>
          </p:cNvPr>
          <p:cNvSpPr/>
          <p:nvPr/>
        </p:nvSpPr>
        <p:spPr>
          <a:xfrm>
            <a:off x="963267" y="6029868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b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2D496FEC-18A2-014F-9008-91D2F0BB786C}"/>
              </a:ext>
            </a:extLst>
          </p:cNvPr>
          <p:cNvCxnSpPr>
            <a:stCxn id="25" idx="0"/>
            <a:endCxn id="22" idx="1"/>
          </p:cNvCxnSpPr>
          <p:nvPr/>
        </p:nvCxnSpPr>
        <p:spPr>
          <a:xfrm>
            <a:off x="1827363" y="5813844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AA0E831C-E516-AD4E-8585-F9490D887EB5}"/>
              </a:ext>
            </a:extLst>
          </p:cNvPr>
          <p:cNvCxnSpPr>
            <a:cxnSpLocks/>
            <a:stCxn id="26" idx="0"/>
            <a:endCxn id="23" idx="1"/>
          </p:cNvCxnSpPr>
          <p:nvPr/>
        </p:nvCxnSpPr>
        <p:spPr>
          <a:xfrm>
            <a:off x="1827363" y="6173884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217AAE13-02CF-2946-838E-6DDE6FB5584B}"/>
              </a:ext>
            </a:extLst>
          </p:cNvPr>
          <p:cNvSpPr/>
          <p:nvPr/>
        </p:nvSpPr>
        <p:spPr>
          <a:xfrm>
            <a:off x="1971379" y="4409688"/>
            <a:ext cx="1021433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 = 20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8868A81F-D6C9-B549-9270-5A002DB4AFD1}"/>
              </a:ext>
            </a:extLst>
          </p:cNvPr>
          <p:cNvSpPr txBox="1"/>
          <p:nvPr/>
        </p:nvSpPr>
        <p:spPr>
          <a:xfrm>
            <a:off x="675235" y="4985752"/>
            <a:ext cx="4572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その後</a:t>
            </a:r>
            <a:r>
              <a:rPr kumimoji="1" lang="en-US" altLang="ja-JP"/>
              <a:t>b</a:t>
            </a:r>
            <a:r>
              <a:rPr kumimoji="1" lang="ja-JP" altLang="en-US"/>
              <a:t>を書き換えても</a:t>
            </a:r>
            <a:r>
              <a:rPr kumimoji="1" lang="en-US" altLang="ja-JP"/>
              <a:t>a</a:t>
            </a:r>
            <a:r>
              <a:rPr kumimoji="1" lang="ja-JP" altLang="en-US"/>
              <a:t>は影響を受けない</a:t>
            </a:r>
          </a:p>
        </p:txBody>
      </p:sp>
      <p:sp>
        <p:nvSpPr>
          <p:cNvPr id="31" name="右矢印 30">
            <a:extLst>
              <a:ext uri="{FF2B5EF4-FFF2-40B4-BE49-F238E27FC236}">
                <a16:creationId xmlns:a16="http://schemas.microsoft.com/office/drawing/2014/main" id="{8EA6C4DA-CAC5-E249-9FF4-C022432F98E8}"/>
              </a:ext>
            </a:extLst>
          </p:cNvPr>
          <p:cNvSpPr/>
          <p:nvPr/>
        </p:nvSpPr>
        <p:spPr>
          <a:xfrm>
            <a:off x="4131619" y="2897520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右矢印 31">
            <a:extLst>
              <a:ext uri="{FF2B5EF4-FFF2-40B4-BE49-F238E27FC236}">
                <a16:creationId xmlns:a16="http://schemas.microsoft.com/office/drawing/2014/main" id="{D1631EF7-FBEF-3046-AD5A-3187A1BE0F5A}"/>
              </a:ext>
            </a:extLst>
          </p:cNvPr>
          <p:cNvSpPr/>
          <p:nvPr/>
        </p:nvSpPr>
        <p:spPr>
          <a:xfrm rot="8100000">
            <a:off x="3964703" y="4350784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23916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B09424E-1881-A947-8DFF-B993216B4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リストと変数のコピー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F040426-B05C-A24A-999B-AD18242C60E7}"/>
              </a:ext>
            </a:extLst>
          </p:cNvPr>
          <p:cNvSpPr/>
          <p:nvPr/>
        </p:nvSpPr>
        <p:spPr>
          <a:xfrm>
            <a:off x="2074759" y="717506"/>
            <a:ext cx="1286692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 = a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7881213-978B-B54E-8A1F-A8B5A3E81DAD}"/>
              </a:ext>
            </a:extLst>
          </p:cNvPr>
          <p:cNvSpPr txBox="1"/>
          <p:nvPr/>
        </p:nvSpPr>
        <p:spPr>
          <a:xfrm>
            <a:off x="1709668" y="1319120"/>
            <a:ext cx="2256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/>
              <a:t>a</a:t>
            </a:r>
            <a:r>
              <a:rPr lang="ja-JP" altLang="en-US" sz="1600" dirty="0"/>
              <a:t>の内容がコピーされる</a:t>
            </a:r>
            <a:endParaRPr kumimoji="1" lang="ja-JP" altLang="en-US" sz="1600" dirty="0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F578ADB-97D0-DB49-A97E-B1B9EF17CE1E}"/>
              </a:ext>
            </a:extLst>
          </p:cNvPr>
          <p:cNvSpPr/>
          <p:nvPr/>
        </p:nvSpPr>
        <p:spPr>
          <a:xfrm>
            <a:off x="6108223" y="728751"/>
            <a:ext cx="1707184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b[1] = 4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8C5B45B5-944F-A64E-AD54-B9DDB6E3E5F5}"/>
              </a:ext>
            </a:extLst>
          </p:cNvPr>
          <p:cNvSpPr txBox="1"/>
          <p:nvPr/>
        </p:nvSpPr>
        <p:spPr>
          <a:xfrm>
            <a:off x="5806398" y="1272190"/>
            <a:ext cx="2310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/>
              <a:t>b</a:t>
            </a:r>
            <a:r>
              <a:rPr lang="ja-JP" altLang="en-US" sz="1600" dirty="0"/>
              <a:t>の指す先を書き換える</a:t>
            </a:r>
            <a:endParaRPr kumimoji="1" lang="ja-JP" altLang="en-US" sz="1600" dirty="0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1DFE56D0-D349-914A-89EB-46F8C0CA558E}"/>
              </a:ext>
            </a:extLst>
          </p:cNvPr>
          <p:cNvSpPr/>
          <p:nvPr/>
        </p:nvSpPr>
        <p:spPr>
          <a:xfrm>
            <a:off x="1791795" y="4101882"/>
            <a:ext cx="2243492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a[</a:t>
            </a:r>
            <a:r>
              <a:rPr lang="en" altLang="ja-JP" sz="20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" altLang="ja-JP" sz="20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=&gt; 4</a:t>
            </a:r>
            <a:endParaRPr lang="en" altLang="ja-JP" sz="20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7" name="右矢印 46">
            <a:extLst>
              <a:ext uri="{FF2B5EF4-FFF2-40B4-BE49-F238E27FC236}">
                <a16:creationId xmlns:a16="http://schemas.microsoft.com/office/drawing/2014/main" id="{10E403BA-9457-1D47-B3EE-025FF9873DD6}"/>
              </a:ext>
            </a:extLst>
          </p:cNvPr>
          <p:cNvSpPr/>
          <p:nvPr/>
        </p:nvSpPr>
        <p:spPr>
          <a:xfrm>
            <a:off x="4312075" y="2085658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右矢印 47">
            <a:extLst>
              <a:ext uri="{FF2B5EF4-FFF2-40B4-BE49-F238E27FC236}">
                <a16:creationId xmlns:a16="http://schemas.microsoft.com/office/drawing/2014/main" id="{E5673DF3-CE67-174E-A2EC-C0B86E0446E4}"/>
              </a:ext>
            </a:extLst>
          </p:cNvPr>
          <p:cNvSpPr/>
          <p:nvPr/>
        </p:nvSpPr>
        <p:spPr>
          <a:xfrm rot="8100000">
            <a:off x="4361183" y="3754946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91EC9C5A-692A-8B4F-8ABD-71DA688D9F45}"/>
              </a:ext>
            </a:extLst>
          </p:cNvPr>
          <p:cNvSpPr txBox="1"/>
          <p:nvPr/>
        </p:nvSpPr>
        <p:spPr>
          <a:xfrm>
            <a:off x="4312074" y="4968795"/>
            <a:ext cx="41264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a</a:t>
            </a:r>
            <a:r>
              <a:rPr kumimoji="1" lang="ja-JP" altLang="en-US" sz="2400" dirty="0"/>
              <a:t>も書き換わっている</a:t>
            </a:r>
            <a:endParaRPr kumimoji="1" lang="en-US" altLang="ja-JP" sz="2400" dirty="0"/>
          </a:p>
          <a:p>
            <a:r>
              <a:rPr lang="en-US" altLang="ja-JP" sz="2400" dirty="0"/>
              <a:t>(</a:t>
            </a:r>
            <a:r>
              <a:rPr lang="ja-JP" altLang="en-US" sz="2400" dirty="0"/>
              <a:t>同じリストを共有しているから</a:t>
            </a:r>
            <a:r>
              <a:rPr lang="en-US" altLang="ja-JP" sz="2400" dirty="0"/>
              <a:t>)</a:t>
            </a:r>
            <a:endParaRPr kumimoji="1" lang="ja-JP" altLang="en-US" sz="2400" dirty="0"/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46D93664-AF2F-464C-8BF7-F41815058C37}"/>
              </a:ext>
            </a:extLst>
          </p:cNvPr>
          <p:cNvSpPr/>
          <p:nvPr/>
        </p:nvSpPr>
        <p:spPr>
          <a:xfrm>
            <a:off x="1974540" y="319209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chemeClr val="tx1"/>
                </a:solidFill>
              </a:rPr>
              <a:t>0</a:t>
            </a:r>
            <a:r>
              <a:rPr lang="ja-JP" altLang="en-US" sz="1600" dirty="0">
                <a:solidFill>
                  <a:schemeClr val="tx1"/>
                </a:solidFill>
              </a:rPr>
              <a:t>番地を見よ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60" name="1 つの角を切り取った四角形 59">
            <a:extLst>
              <a:ext uri="{FF2B5EF4-FFF2-40B4-BE49-F238E27FC236}">
                <a16:creationId xmlns:a16="http://schemas.microsoft.com/office/drawing/2014/main" id="{B9499C28-ABED-5047-AE39-EF75BC1CBBD1}"/>
              </a:ext>
            </a:extLst>
          </p:cNvPr>
          <p:cNvSpPr/>
          <p:nvPr/>
        </p:nvSpPr>
        <p:spPr>
          <a:xfrm>
            <a:off x="790047" y="3229953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b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D13D3E4C-90F7-3746-B6AE-BC87388740F6}"/>
              </a:ext>
            </a:extLst>
          </p:cNvPr>
          <p:cNvCxnSpPr>
            <a:stCxn id="60" idx="0"/>
          </p:cNvCxnSpPr>
          <p:nvPr/>
        </p:nvCxnSpPr>
        <p:spPr>
          <a:xfrm>
            <a:off x="1654143" y="3373969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カギ線コネクタ 61">
            <a:extLst>
              <a:ext uri="{FF2B5EF4-FFF2-40B4-BE49-F238E27FC236}">
                <a16:creationId xmlns:a16="http://schemas.microsoft.com/office/drawing/2014/main" id="{1D944275-E29A-294F-9EE9-D01107FB40D8}"/>
              </a:ext>
            </a:extLst>
          </p:cNvPr>
          <p:cNvCxnSpPr>
            <a:cxnSpLocks/>
            <a:stCxn id="54" idx="3"/>
            <a:endCxn id="63" idx="3"/>
          </p:cNvCxnSpPr>
          <p:nvPr/>
        </p:nvCxnSpPr>
        <p:spPr>
          <a:xfrm flipV="1">
            <a:off x="3414700" y="1916407"/>
            <a:ext cx="2255" cy="1455705"/>
          </a:xfrm>
          <a:prstGeom prst="bentConnector3">
            <a:avLst>
              <a:gd name="adj1" fmla="val 2478257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94C065C9-CC0C-944B-8DB3-EA3E0BBA05F6}"/>
              </a:ext>
            </a:extLst>
          </p:cNvPr>
          <p:cNvSpPr/>
          <p:nvPr/>
        </p:nvSpPr>
        <p:spPr>
          <a:xfrm>
            <a:off x="1976795" y="1736387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85283292-E2EF-804A-AA75-FB3E808E0F8C}"/>
              </a:ext>
            </a:extLst>
          </p:cNvPr>
          <p:cNvSpPr/>
          <p:nvPr/>
        </p:nvSpPr>
        <p:spPr>
          <a:xfrm>
            <a:off x="1976795" y="2096427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8462AE02-CB09-8542-8ED3-643259CF7F0B}"/>
              </a:ext>
            </a:extLst>
          </p:cNvPr>
          <p:cNvSpPr/>
          <p:nvPr/>
        </p:nvSpPr>
        <p:spPr>
          <a:xfrm>
            <a:off x="1976795" y="2456467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3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8EC8465A-A808-D04A-880B-A2B386473ACA}"/>
              </a:ext>
            </a:extLst>
          </p:cNvPr>
          <p:cNvSpPr/>
          <p:nvPr/>
        </p:nvSpPr>
        <p:spPr>
          <a:xfrm>
            <a:off x="1976795" y="2826721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chemeClr val="tx1"/>
                </a:solidFill>
              </a:rPr>
              <a:t>0</a:t>
            </a:r>
            <a:r>
              <a:rPr kumimoji="1" lang="ja-JP" altLang="en-US" sz="1600" dirty="0">
                <a:solidFill>
                  <a:schemeClr val="tx1"/>
                </a:solidFill>
              </a:rPr>
              <a:t>番地を見よ</a:t>
            </a:r>
          </a:p>
        </p:txBody>
      </p:sp>
      <p:sp>
        <p:nvSpPr>
          <p:cNvPr id="68" name="1 つの角を切り取った四角形 67">
            <a:extLst>
              <a:ext uri="{FF2B5EF4-FFF2-40B4-BE49-F238E27FC236}">
                <a16:creationId xmlns:a16="http://schemas.microsoft.com/office/drawing/2014/main" id="{492A0F18-6482-A645-86A2-6DFCA207BF63}"/>
              </a:ext>
            </a:extLst>
          </p:cNvPr>
          <p:cNvSpPr/>
          <p:nvPr/>
        </p:nvSpPr>
        <p:spPr>
          <a:xfrm>
            <a:off x="792302" y="2860566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9FD0FFD8-8062-C44D-AD35-15E293249B7C}"/>
              </a:ext>
            </a:extLst>
          </p:cNvPr>
          <p:cNvCxnSpPr/>
          <p:nvPr/>
        </p:nvCxnSpPr>
        <p:spPr>
          <a:xfrm>
            <a:off x="1656398" y="3004582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5D04DE55-5485-8B41-B1F2-D6EDDFA153C7}"/>
              </a:ext>
            </a:extLst>
          </p:cNvPr>
          <p:cNvSpPr/>
          <p:nvPr/>
        </p:nvSpPr>
        <p:spPr>
          <a:xfrm>
            <a:off x="1974540" y="1757633"/>
            <a:ext cx="1440160" cy="1080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1" name="カギ線コネクタ 70">
            <a:extLst>
              <a:ext uri="{FF2B5EF4-FFF2-40B4-BE49-F238E27FC236}">
                <a16:creationId xmlns:a16="http://schemas.microsoft.com/office/drawing/2014/main" id="{86B6D91A-5C47-C348-87D7-6D39FE7EE634}"/>
              </a:ext>
            </a:extLst>
          </p:cNvPr>
          <p:cNvCxnSpPr>
            <a:cxnSpLocks/>
            <a:stCxn id="67" idx="3"/>
            <a:endCxn id="63" idx="3"/>
          </p:cNvCxnSpPr>
          <p:nvPr/>
        </p:nvCxnSpPr>
        <p:spPr>
          <a:xfrm flipV="1">
            <a:off x="3416955" y="1916407"/>
            <a:ext cx="12700" cy="1090334"/>
          </a:xfrm>
          <a:prstGeom prst="bentConnector3">
            <a:avLst>
              <a:gd name="adj1" fmla="val 18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46D93664-AF2F-464C-8BF7-F41815058C37}"/>
              </a:ext>
            </a:extLst>
          </p:cNvPr>
          <p:cNvSpPr/>
          <p:nvPr/>
        </p:nvSpPr>
        <p:spPr>
          <a:xfrm>
            <a:off x="6241735" y="3225223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chemeClr val="tx1"/>
                </a:solidFill>
              </a:rPr>
              <a:t>0</a:t>
            </a:r>
            <a:r>
              <a:rPr lang="ja-JP" altLang="en-US" sz="1600" dirty="0">
                <a:solidFill>
                  <a:schemeClr val="tx1"/>
                </a:solidFill>
              </a:rPr>
              <a:t>番地を見よ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99" name="1 つの角を切り取った四角形 98">
            <a:extLst>
              <a:ext uri="{FF2B5EF4-FFF2-40B4-BE49-F238E27FC236}">
                <a16:creationId xmlns:a16="http://schemas.microsoft.com/office/drawing/2014/main" id="{B9499C28-ABED-5047-AE39-EF75BC1CBBD1}"/>
              </a:ext>
            </a:extLst>
          </p:cNvPr>
          <p:cNvSpPr/>
          <p:nvPr/>
        </p:nvSpPr>
        <p:spPr>
          <a:xfrm>
            <a:off x="5057242" y="3263084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b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100" name="直線矢印コネクタ 99">
            <a:extLst>
              <a:ext uri="{FF2B5EF4-FFF2-40B4-BE49-F238E27FC236}">
                <a16:creationId xmlns:a16="http://schemas.microsoft.com/office/drawing/2014/main" id="{D13D3E4C-90F7-3746-B6AE-BC87388740F6}"/>
              </a:ext>
            </a:extLst>
          </p:cNvPr>
          <p:cNvCxnSpPr>
            <a:stCxn id="99" idx="0"/>
          </p:cNvCxnSpPr>
          <p:nvPr/>
        </p:nvCxnSpPr>
        <p:spPr>
          <a:xfrm>
            <a:off x="5921338" y="3407100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カギ線コネクタ 100">
            <a:extLst>
              <a:ext uri="{FF2B5EF4-FFF2-40B4-BE49-F238E27FC236}">
                <a16:creationId xmlns:a16="http://schemas.microsoft.com/office/drawing/2014/main" id="{1D944275-E29A-294F-9EE9-D01107FB40D8}"/>
              </a:ext>
            </a:extLst>
          </p:cNvPr>
          <p:cNvCxnSpPr>
            <a:cxnSpLocks/>
            <a:stCxn id="98" idx="3"/>
            <a:endCxn id="102" idx="3"/>
          </p:cNvCxnSpPr>
          <p:nvPr/>
        </p:nvCxnSpPr>
        <p:spPr>
          <a:xfrm flipV="1">
            <a:off x="7681895" y="1949538"/>
            <a:ext cx="2255" cy="1455705"/>
          </a:xfrm>
          <a:prstGeom prst="bentConnector3">
            <a:avLst>
              <a:gd name="adj1" fmla="val 2478257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正方形/長方形 101">
            <a:extLst>
              <a:ext uri="{FF2B5EF4-FFF2-40B4-BE49-F238E27FC236}">
                <a16:creationId xmlns:a16="http://schemas.microsoft.com/office/drawing/2014/main" id="{94C065C9-CC0C-944B-8DB3-EA3E0BBA05F6}"/>
              </a:ext>
            </a:extLst>
          </p:cNvPr>
          <p:cNvSpPr/>
          <p:nvPr/>
        </p:nvSpPr>
        <p:spPr>
          <a:xfrm>
            <a:off x="6243990" y="1769518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3" name="正方形/長方形 102">
            <a:extLst>
              <a:ext uri="{FF2B5EF4-FFF2-40B4-BE49-F238E27FC236}">
                <a16:creationId xmlns:a16="http://schemas.microsoft.com/office/drawing/2014/main" id="{85283292-E2EF-804A-AA75-FB3E808E0F8C}"/>
              </a:ext>
            </a:extLst>
          </p:cNvPr>
          <p:cNvSpPr/>
          <p:nvPr/>
        </p:nvSpPr>
        <p:spPr>
          <a:xfrm>
            <a:off x="6243990" y="2129558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2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04" name="正方形/長方形 103">
            <a:extLst>
              <a:ext uri="{FF2B5EF4-FFF2-40B4-BE49-F238E27FC236}">
                <a16:creationId xmlns:a16="http://schemas.microsoft.com/office/drawing/2014/main" id="{8462AE02-CB09-8542-8ED3-643259CF7F0B}"/>
              </a:ext>
            </a:extLst>
          </p:cNvPr>
          <p:cNvSpPr/>
          <p:nvPr/>
        </p:nvSpPr>
        <p:spPr>
          <a:xfrm>
            <a:off x="6243990" y="2489598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3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5" name="正方形/長方形 104">
            <a:extLst>
              <a:ext uri="{FF2B5EF4-FFF2-40B4-BE49-F238E27FC236}">
                <a16:creationId xmlns:a16="http://schemas.microsoft.com/office/drawing/2014/main" id="{8EC8465A-A808-D04A-880B-A2B386473ACA}"/>
              </a:ext>
            </a:extLst>
          </p:cNvPr>
          <p:cNvSpPr/>
          <p:nvPr/>
        </p:nvSpPr>
        <p:spPr>
          <a:xfrm>
            <a:off x="6243990" y="285985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chemeClr val="tx1"/>
                </a:solidFill>
              </a:rPr>
              <a:t>0</a:t>
            </a:r>
            <a:r>
              <a:rPr kumimoji="1" lang="ja-JP" altLang="en-US" sz="1600" dirty="0">
                <a:solidFill>
                  <a:schemeClr val="tx1"/>
                </a:solidFill>
              </a:rPr>
              <a:t>番地を見よ</a:t>
            </a:r>
          </a:p>
        </p:txBody>
      </p:sp>
      <p:sp>
        <p:nvSpPr>
          <p:cNvPr id="106" name="1 つの角を切り取った四角形 105">
            <a:extLst>
              <a:ext uri="{FF2B5EF4-FFF2-40B4-BE49-F238E27FC236}">
                <a16:creationId xmlns:a16="http://schemas.microsoft.com/office/drawing/2014/main" id="{492A0F18-6482-A645-86A2-6DFCA207BF63}"/>
              </a:ext>
            </a:extLst>
          </p:cNvPr>
          <p:cNvSpPr/>
          <p:nvPr/>
        </p:nvSpPr>
        <p:spPr>
          <a:xfrm>
            <a:off x="5059497" y="2893697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107" name="直線矢印コネクタ 106">
            <a:extLst>
              <a:ext uri="{FF2B5EF4-FFF2-40B4-BE49-F238E27FC236}">
                <a16:creationId xmlns:a16="http://schemas.microsoft.com/office/drawing/2014/main" id="{9FD0FFD8-8062-C44D-AD35-15E293249B7C}"/>
              </a:ext>
            </a:extLst>
          </p:cNvPr>
          <p:cNvCxnSpPr/>
          <p:nvPr/>
        </p:nvCxnSpPr>
        <p:spPr>
          <a:xfrm>
            <a:off x="5923593" y="3037713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5D04DE55-5485-8B41-B1F2-D6EDDFA153C7}"/>
              </a:ext>
            </a:extLst>
          </p:cNvPr>
          <p:cNvSpPr/>
          <p:nvPr/>
        </p:nvSpPr>
        <p:spPr>
          <a:xfrm>
            <a:off x="6241735" y="1790764"/>
            <a:ext cx="1440160" cy="1080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9" name="カギ線コネクタ 108">
            <a:extLst>
              <a:ext uri="{FF2B5EF4-FFF2-40B4-BE49-F238E27FC236}">
                <a16:creationId xmlns:a16="http://schemas.microsoft.com/office/drawing/2014/main" id="{86B6D91A-5C47-C348-87D7-6D39FE7EE634}"/>
              </a:ext>
            </a:extLst>
          </p:cNvPr>
          <p:cNvCxnSpPr>
            <a:cxnSpLocks/>
            <a:stCxn id="105" idx="3"/>
            <a:endCxn id="102" idx="3"/>
          </p:cNvCxnSpPr>
          <p:nvPr/>
        </p:nvCxnSpPr>
        <p:spPr>
          <a:xfrm flipV="1">
            <a:off x="7684150" y="1949538"/>
            <a:ext cx="12700" cy="1090334"/>
          </a:xfrm>
          <a:prstGeom prst="bentConnector3">
            <a:avLst>
              <a:gd name="adj1" fmla="val 18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カギ線コネクタ 109">
            <a:extLst>
              <a:ext uri="{FF2B5EF4-FFF2-40B4-BE49-F238E27FC236}">
                <a16:creationId xmlns:a16="http://schemas.microsoft.com/office/drawing/2014/main" id="{B9C47DDC-2E7D-6240-A5DB-E57D09694D7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13404" y="1986110"/>
            <a:ext cx="12700" cy="360040"/>
          </a:xfrm>
          <a:prstGeom prst="bentConnector3">
            <a:avLst>
              <a:gd name="adj1" fmla="val 180000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46D93664-AF2F-464C-8BF7-F41815058C37}"/>
              </a:ext>
            </a:extLst>
          </p:cNvPr>
          <p:cNvSpPr/>
          <p:nvPr/>
        </p:nvSpPr>
        <p:spPr>
          <a:xfrm>
            <a:off x="1906336" y="6187483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chemeClr val="tx1"/>
                </a:solidFill>
              </a:rPr>
              <a:t>0</a:t>
            </a:r>
            <a:r>
              <a:rPr lang="ja-JP" altLang="en-US" sz="1600" dirty="0">
                <a:solidFill>
                  <a:schemeClr val="tx1"/>
                </a:solidFill>
              </a:rPr>
              <a:t>番地を見よ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51" name="1 つの角を切り取った四角形 50">
            <a:extLst>
              <a:ext uri="{FF2B5EF4-FFF2-40B4-BE49-F238E27FC236}">
                <a16:creationId xmlns:a16="http://schemas.microsoft.com/office/drawing/2014/main" id="{B9499C28-ABED-5047-AE39-EF75BC1CBBD1}"/>
              </a:ext>
            </a:extLst>
          </p:cNvPr>
          <p:cNvSpPr/>
          <p:nvPr/>
        </p:nvSpPr>
        <p:spPr>
          <a:xfrm>
            <a:off x="721843" y="6225344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b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D13D3E4C-90F7-3746-B6AE-BC87388740F6}"/>
              </a:ext>
            </a:extLst>
          </p:cNvPr>
          <p:cNvCxnSpPr>
            <a:stCxn id="51" idx="0"/>
          </p:cNvCxnSpPr>
          <p:nvPr/>
        </p:nvCxnSpPr>
        <p:spPr>
          <a:xfrm>
            <a:off x="1585939" y="6369360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カギ線コネクタ 52">
            <a:extLst>
              <a:ext uri="{FF2B5EF4-FFF2-40B4-BE49-F238E27FC236}">
                <a16:creationId xmlns:a16="http://schemas.microsoft.com/office/drawing/2014/main" id="{1D944275-E29A-294F-9EE9-D01107FB40D8}"/>
              </a:ext>
            </a:extLst>
          </p:cNvPr>
          <p:cNvCxnSpPr>
            <a:cxnSpLocks/>
            <a:stCxn id="50" idx="3"/>
            <a:endCxn id="55" idx="3"/>
          </p:cNvCxnSpPr>
          <p:nvPr/>
        </p:nvCxnSpPr>
        <p:spPr>
          <a:xfrm flipV="1">
            <a:off x="3346496" y="4911798"/>
            <a:ext cx="2255" cy="1455705"/>
          </a:xfrm>
          <a:prstGeom prst="bentConnector3">
            <a:avLst>
              <a:gd name="adj1" fmla="val 2478257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94C065C9-CC0C-944B-8DB3-EA3E0BBA05F6}"/>
              </a:ext>
            </a:extLst>
          </p:cNvPr>
          <p:cNvSpPr/>
          <p:nvPr/>
        </p:nvSpPr>
        <p:spPr>
          <a:xfrm>
            <a:off x="1908591" y="4731778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85283292-E2EF-804A-AA75-FB3E808E0F8C}"/>
              </a:ext>
            </a:extLst>
          </p:cNvPr>
          <p:cNvSpPr/>
          <p:nvPr/>
        </p:nvSpPr>
        <p:spPr>
          <a:xfrm>
            <a:off x="1908591" y="5091818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4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8462AE02-CB09-8542-8ED3-643259CF7F0B}"/>
              </a:ext>
            </a:extLst>
          </p:cNvPr>
          <p:cNvSpPr/>
          <p:nvPr/>
        </p:nvSpPr>
        <p:spPr>
          <a:xfrm>
            <a:off x="1908591" y="5451858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3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8EC8465A-A808-D04A-880B-A2B386473ACA}"/>
              </a:ext>
            </a:extLst>
          </p:cNvPr>
          <p:cNvSpPr/>
          <p:nvPr/>
        </p:nvSpPr>
        <p:spPr>
          <a:xfrm>
            <a:off x="1908591" y="582211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chemeClr val="tx1"/>
                </a:solidFill>
              </a:rPr>
              <a:t>0</a:t>
            </a:r>
            <a:r>
              <a:rPr kumimoji="1" lang="ja-JP" altLang="en-US" sz="1600" dirty="0">
                <a:solidFill>
                  <a:schemeClr val="tx1"/>
                </a:solidFill>
              </a:rPr>
              <a:t>番地を見よ</a:t>
            </a:r>
          </a:p>
        </p:txBody>
      </p:sp>
      <p:sp>
        <p:nvSpPr>
          <p:cNvPr id="59" name="1 つの角を切り取った四角形 58">
            <a:extLst>
              <a:ext uri="{FF2B5EF4-FFF2-40B4-BE49-F238E27FC236}">
                <a16:creationId xmlns:a16="http://schemas.microsoft.com/office/drawing/2014/main" id="{492A0F18-6482-A645-86A2-6DFCA207BF63}"/>
              </a:ext>
            </a:extLst>
          </p:cNvPr>
          <p:cNvSpPr/>
          <p:nvPr/>
        </p:nvSpPr>
        <p:spPr>
          <a:xfrm>
            <a:off x="724098" y="5855957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66" name="直線矢印コネクタ 65">
            <a:extLst>
              <a:ext uri="{FF2B5EF4-FFF2-40B4-BE49-F238E27FC236}">
                <a16:creationId xmlns:a16="http://schemas.microsoft.com/office/drawing/2014/main" id="{9FD0FFD8-8062-C44D-AD35-15E293249B7C}"/>
              </a:ext>
            </a:extLst>
          </p:cNvPr>
          <p:cNvCxnSpPr/>
          <p:nvPr/>
        </p:nvCxnSpPr>
        <p:spPr>
          <a:xfrm>
            <a:off x="1588194" y="5999973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5D04DE55-5485-8B41-B1F2-D6EDDFA153C7}"/>
              </a:ext>
            </a:extLst>
          </p:cNvPr>
          <p:cNvSpPr/>
          <p:nvPr/>
        </p:nvSpPr>
        <p:spPr>
          <a:xfrm>
            <a:off x="1906336" y="4753024"/>
            <a:ext cx="1440160" cy="1080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3" name="カギ線コネクタ 72">
            <a:extLst>
              <a:ext uri="{FF2B5EF4-FFF2-40B4-BE49-F238E27FC236}">
                <a16:creationId xmlns:a16="http://schemas.microsoft.com/office/drawing/2014/main" id="{86B6D91A-5C47-C348-87D7-6D39FE7EE634}"/>
              </a:ext>
            </a:extLst>
          </p:cNvPr>
          <p:cNvCxnSpPr>
            <a:cxnSpLocks/>
            <a:stCxn id="58" idx="3"/>
            <a:endCxn id="55" idx="3"/>
          </p:cNvCxnSpPr>
          <p:nvPr/>
        </p:nvCxnSpPr>
        <p:spPr>
          <a:xfrm flipV="1">
            <a:off x="3348751" y="4911798"/>
            <a:ext cx="12700" cy="1090334"/>
          </a:xfrm>
          <a:prstGeom prst="bentConnector3">
            <a:avLst>
              <a:gd name="adj1" fmla="val 18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カギ線コネクタ 73">
            <a:extLst>
              <a:ext uri="{FF2B5EF4-FFF2-40B4-BE49-F238E27FC236}">
                <a16:creationId xmlns:a16="http://schemas.microsoft.com/office/drawing/2014/main" id="{B9C47DDC-2E7D-6240-A5DB-E57D09694D70}"/>
              </a:ext>
            </a:extLst>
          </p:cNvPr>
          <p:cNvCxnSpPr>
            <a:cxnSpLocks/>
          </p:cNvCxnSpPr>
          <p:nvPr/>
        </p:nvCxnSpPr>
        <p:spPr>
          <a:xfrm rot="10800000" flipV="1">
            <a:off x="1878005" y="4948370"/>
            <a:ext cx="12700" cy="360040"/>
          </a:xfrm>
          <a:prstGeom prst="bentConnector3">
            <a:avLst>
              <a:gd name="adj1" fmla="val 180000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2041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D1EBF9-DA70-C843-AFF2-10F1C1D7D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タプル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DEED855-0F08-A84F-A3E1-5A47072AF11D}"/>
              </a:ext>
            </a:extLst>
          </p:cNvPr>
          <p:cNvSpPr txBox="1"/>
          <p:nvPr/>
        </p:nvSpPr>
        <p:spPr>
          <a:xfrm>
            <a:off x="304799" y="884904"/>
            <a:ext cx="7067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カンマで区切った要素のまとまりをタプル</a:t>
            </a:r>
            <a:r>
              <a:rPr kumimoji="1" lang="en-US" altLang="ja-JP" sz="2400" dirty="0"/>
              <a:t>(tuple)</a:t>
            </a:r>
            <a:r>
              <a:rPr kumimoji="1" lang="ja-JP" altLang="en-US" sz="2400" dirty="0"/>
              <a:t>と呼ぶ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86757B5-FB45-2549-BD60-A32AC222A8D4}"/>
              </a:ext>
            </a:extLst>
          </p:cNvPr>
          <p:cNvSpPr/>
          <p:nvPr/>
        </p:nvSpPr>
        <p:spPr>
          <a:xfrm>
            <a:off x="585019" y="1775936"/>
            <a:ext cx="4572000" cy="1200329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1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 = 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1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, 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2</a:t>
            </a:r>
          </a:p>
          <a:p>
            <a:endParaRPr lang="en" altLang="ja-JP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2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type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(a)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Out[</a:t>
            </a:r>
            <a:r>
              <a:rPr lang="en" altLang="ja-JP">
                <a:solidFill>
                  <a:srgbClr val="FC2118"/>
                </a:solidFill>
                <a:effectLst/>
                <a:latin typeface="Monaco" pitchFamily="2" charset="0"/>
              </a:rPr>
              <a:t>2</a:t>
            </a:r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tuple</a:t>
            </a:r>
            <a:endParaRPr lang="en" altLang="ja-JP">
              <a:solidFill>
                <a:srgbClr val="A1241A"/>
              </a:solidFill>
              <a:effectLst/>
              <a:latin typeface="Monaco" pitchFamily="2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9D6DFB5-9CCD-3E4D-A1D8-DCD9647913F6}"/>
              </a:ext>
            </a:extLst>
          </p:cNvPr>
          <p:cNvSpPr/>
          <p:nvPr/>
        </p:nvSpPr>
        <p:spPr>
          <a:xfrm>
            <a:off x="506362" y="4332322"/>
            <a:ext cx="4572000" cy="1200329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3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 = (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4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,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5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,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6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)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endParaRPr lang="en" altLang="ja-JP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4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type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(a)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Out[</a:t>
            </a:r>
            <a:r>
              <a:rPr lang="en" altLang="ja-JP">
                <a:solidFill>
                  <a:srgbClr val="FC2118"/>
                </a:solidFill>
                <a:effectLst/>
                <a:latin typeface="Monaco" pitchFamily="2" charset="0"/>
              </a:rPr>
              <a:t>4</a:t>
            </a:r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tuple</a:t>
            </a:r>
            <a:endParaRPr lang="en" altLang="ja-JP">
              <a:solidFill>
                <a:srgbClr val="A1241A"/>
              </a:solidFill>
              <a:effectLst/>
              <a:latin typeface="Monaco" pitchFamily="2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D8B5839-1BDE-FA4F-8749-0989A1DFF21E}"/>
              </a:ext>
            </a:extLst>
          </p:cNvPr>
          <p:cNvSpPr txBox="1"/>
          <p:nvPr/>
        </p:nvSpPr>
        <p:spPr>
          <a:xfrm>
            <a:off x="373626" y="3293806"/>
            <a:ext cx="55627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タプルは丸括弧で囲っても良い</a:t>
            </a:r>
            <a:endParaRPr kumimoji="1" lang="en-US" altLang="ja-JP" sz="2400" dirty="0"/>
          </a:p>
          <a:p>
            <a:r>
              <a:rPr kumimoji="1" lang="en-US" altLang="ja-JP" sz="2400" dirty="0"/>
              <a:t>(</a:t>
            </a:r>
            <a:r>
              <a:rPr kumimoji="1" lang="ja-JP" altLang="en-US" sz="2400" dirty="0"/>
              <a:t>紛らわしい時には囲わなければならない</a:t>
            </a:r>
            <a:r>
              <a:rPr kumimoji="1" lang="en-US" altLang="ja-JP" sz="2400" dirty="0"/>
              <a:t>)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66239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コードブロックとは</a:t>
            </a:r>
            <a:r>
              <a:rPr lang="en-US" altLang="ja-JP" dirty="0"/>
              <a:t>(1/2)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38540" y="755374"/>
            <a:ext cx="68752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プログラムは、いくつかの文</a:t>
            </a:r>
            <a:r>
              <a:rPr lang="en-US" altLang="ja-JP" sz="2400" dirty="0"/>
              <a:t>(statement)</a:t>
            </a:r>
            <a:r>
              <a:rPr lang="ja-JP" altLang="en-US" sz="2400" dirty="0" err="1"/>
              <a:t>で</a:t>
            </a:r>
            <a:r>
              <a:rPr lang="ja-JP" altLang="en-US" sz="2400" dirty="0"/>
              <a:t>できている</a:t>
            </a:r>
            <a:endParaRPr lang="en-US" altLang="ja-JP" sz="2400" dirty="0"/>
          </a:p>
          <a:p>
            <a:r>
              <a:rPr lang="ja-JP" altLang="en-US" sz="2400" dirty="0"/>
              <a:t>文の意味上の</a:t>
            </a:r>
            <a:r>
              <a:rPr kumimoji="1" lang="ja-JP" altLang="en-US" sz="2400" dirty="0"/>
              <a:t>まとまりをブロック</a:t>
            </a:r>
            <a:r>
              <a:rPr kumimoji="1" lang="en-US" altLang="ja-JP" sz="2400" dirty="0"/>
              <a:t>(block)</a:t>
            </a:r>
            <a:r>
              <a:rPr kumimoji="1" lang="ja-JP" altLang="en-US" sz="2400" dirty="0"/>
              <a:t>と呼ぶ</a:t>
            </a:r>
          </a:p>
        </p:txBody>
      </p:sp>
      <p:sp>
        <p:nvSpPr>
          <p:cNvPr id="7" name="角丸四角形 6"/>
          <p:cNvSpPr/>
          <p:nvPr/>
        </p:nvSpPr>
        <p:spPr>
          <a:xfrm>
            <a:off x="1692023" y="2191736"/>
            <a:ext cx="1649896" cy="522372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2400" dirty="0"/>
              <a:t>a&gt;0</a:t>
            </a:r>
            <a:r>
              <a:rPr lang="ja-JP" altLang="en-US" sz="2400" dirty="0"/>
              <a:t>か？</a:t>
            </a:r>
            <a:endParaRPr kumimoji="1" lang="ja-JP" altLang="en-US" sz="2400" dirty="0"/>
          </a:p>
        </p:txBody>
      </p:sp>
      <p:cxnSp>
        <p:nvCxnSpPr>
          <p:cNvPr id="9" name="直線矢印コネクタ 8"/>
          <p:cNvCxnSpPr>
            <a:stCxn id="7" idx="3"/>
            <a:endCxn id="12" idx="1"/>
          </p:cNvCxnSpPr>
          <p:nvPr/>
        </p:nvCxnSpPr>
        <p:spPr>
          <a:xfrm flipV="1">
            <a:off x="3341919" y="2095620"/>
            <a:ext cx="1083365" cy="35730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>
            <a:stCxn id="7" idx="3"/>
            <a:endCxn id="13" idx="1"/>
          </p:cNvCxnSpPr>
          <p:nvPr/>
        </p:nvCxnSpPr>
        <p:spPr>
          <a:xfrm>
            <a:off x="3341919" y="2452922"/>
            <a:ext cx="1083365" cy="42268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角丸四角形 11"/>
          <p:cNvSpPr/>
          <p:nvPr/>
        </p:nvSpPr>
        <p:spPr>
          <a:xfrm>
            <a:off x="4425284" y="1840231"/>
            <a:ext cx="2683565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2400" dirty="0"/>
              <a:t>Yes</a:t>
            </a:r>
            <a:r>
              <a:rPr kumimoji="1" lang="ja-JP" altLang="en-US" sz="2400" dirty="0"/>
              <a:t>と表示</a:t>
            </a:r>
          </a:p>
        </p:txBody>
      </p:sp>
      <p:sp>
        <p:nvSpPr>
          <p:cNvPr id="13" name="角丸四角形 12"/>
          <p:cNvSpPr/>
          <p:nvPr/>
        </p:nvSpPr>
        <p:spPr>
          <a:xfrm>
            <a:off x="4425284" y="2620220"/>
            <a:ext cx="2683565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2400" dirty="0"/>
              <a:t>No</a:t>
            </a:r>
            <a:r>
              <a:rPr lang="ja-JP" altLang="en-US" sz="2400" dirty="0"/>
              <a:t>と表示</a:t>
            </a:r>
            <a:endParaRPr lang="en-US" altLang="ja-JP" sz="2400" dirty="0"/>
          </a:p>
        </p:txBody>
      </p:sp>
      <p:sp>
        <p:nvSpPr>
          <p:cNvPr id="19" name="正方形/長方形 18"/>
          <p:cNvSpPr/>
          <p:nvPr/>
        </p:nvSpPr>
        <p:spPr>
          <a:xfrm>
            <a:off x="238540" y="4605412"/>
            <a:ext cx="2305878" cy="19389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(a&gt;0){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puts("Yes");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}else{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puts("No");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altLang="ja-JP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2966829" y="4605412"/>
            <a:ext cx="2663687" cy="19389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a &gt; </a:t>
            </a:r>
            <a:r>
              <a:rPr lang="en-US" altLang="ja-JP" sz="2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then</a:t>
            </a:r>
            <a:endParaRPr lang="en-US" altLang="ja-JP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2400" dirty="0">
                <a:solidFill>
                  <a:srgbClr val="DCDCAA"/>
                </a:solidFill>
                <a:latin typeface="Consolas" panose="020B0609020204030204" pitchFamily="49" charset="0"/>
              </a:rPr>
              <a:t>puts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>
                <a:solidFill>
                  <a:srgbClr val="CE9178"/>
                </a:solidFill>
                <a:latin typeface="Consolas" panose="020B0609020204030204" pitchFamily="49" charset="0"/>
              </a:rPr>
              <a:t>"Yes"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endParaRPr lang="en-US" altLang="ja-JP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2400" dirty="0">
                <a:solidFill>
                  <a:srgbClr val="DCDCAA"/>
                </a:solidFill>
                <a:latin typeface="Consolas" panose="020B0609020204030204" pitchFamily="49" charset="0"/>
              </a:rPr>
              <a:t>puts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>
                <a:solidFill>
                  <a:srgbClr val="CE9178"/>
                </a:solidFill>
                <a:latin typeface="Consolas" panose="020B0609020204030204" pitchFamily="49" charset="0"/>
              </a:rPr>
              <a:t>"No"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end</a:t>
            </a:r>
            <a:endParaRPr lang="en-US" altLang="ja-JP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6062869" y="4605412"/>
            <a:ext cx="2922104" cy="156966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a &gt; </a:t>
            </a:r>
            <a:r>
              <a:rPr lang="en-US" altLang="ja-JP" sz="2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ja-JP" sz="2400" dirty="0">
                <a:solidFill>
                  <a:srgbClr val="DCDCAA"/>
                </a:solidFill>
                <a:latin typeface="Consolas" panose="020B0609020204030204" pitchFamily="49" charset="0"/>
              </a:rPr>
              <a:t>  print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>
                <a:solidFill>
                  <a:srgbClr val="CE9178"/>
                </a:solidFill>
                <a:latin typeface="Consolas" panose="020B0609020204030204" pitchFamily="49" charset="0"/>
              </a:rPr>
              <a:t>"Yes"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ja-JP" sz="2400" dirty="0">
                <a:solidFill>
                  <a:srgbClr val="DCDCAA"/>
                </a:solidFill>
                <a:latin typeface="Consolas" panose="020B0609020204030204" pitchFamily="49" charset="0"/>
              </a:rPr>
              <a:t>  print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>
                <a:solidFill>
                  <a:srgbClr val="CE9178"/>
                </a:solidFill>
                <a:latin typeface="Consolas" panose="020B0609020204030204" pitchFamily="49" charset="0"/>
              </a:rPr>
              <a:t>"No"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ja-JP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304999" y="3568316"/>
            <a:ext cx="18020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C</a:t>
            </a:r>
            <a:r>
              <a:rPr kumimoji="1" lang="ja-JP" altLang="en-US" sz="2400" dirty="0"/>
              <a:t>言語</a:t>
            </a:r>
            <a:endParaRPr kumimoji="1" lang="en-US" altLang="ja-JP" sz="2400" dirty="0"/>
          </a:p>
          <a:p>
            <a:r>
              <a:rPr lang="ja-JP" altLang="en-US" sz="2400" dirty="0"/>
              <a:t>カッコで表現</a:t>
            </a:r>
            <a:endParaRPr kumimoji="1" lang="ja-JP" altLang="en-US" sz="2400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2966829" y="3568315"/>
            <a:ext cx="25106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Ruby</a:t>
            </a:r>
          </a:p>
          <a:p>
            <a:r>
              <a:rPr lang="ja-JP" altLang="en-US" sz="2400" dirty="0"/>
              <a:t>キーワードで表現</a:t>
            </a:r>
            <a:endParaRPr kumimoji="1" lang="ja-JP" altLang="en-US" sz="2400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6140725" y="3568314"/>
            <a:ext cx="2359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rgbClr val="FF0000"/>
                </a:solidFill>
              </a:rPr>
              <a:t>Python</a:t>
            </a:r>
          </a:p>
          <a:p>
            <a:r>
              <a:rPr lang="ja-JP" altLang="en-US" sz="2400" dirty="0">
                <a:solidFill>
                  <a:srgbClr val="FF0000"/>
                </a:solidFill>
              </a:rPr>
              <a:t>インデントで表現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3210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216DCC-DBC0-4942-89B4-6B31D7F54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タプル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50CA6507-D22C-EE4E-A115-E9FE717F0A69}"/>
              </a:ext>
            </a:extLst>
          </p:cNvPr>
          <p:cNvSpPr/>
          <p:nvPr/>
        </p:nvSpPr>
        <p:spPr>
          <a:xfrm>
            <a:off x="417871" y="1412142"/>
            <a:ext cx="4572000" cy="1200329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1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 = (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1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,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2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,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3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)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b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</a:b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2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a[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0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]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Out[</a:t>
            </a:r>
            <a:r>
              <a:rPr lang="en" altLang="ja-JP">
                <a:solidFill>
                  <a:srgbClr val="FC2118"/>
                </a:solidFill>
                <a:effectLst/>
                <a:latin typeface="Monaco" pitchFamily="2" charset="0"/>
              </a:rPr>
              <a:t>2</a:t>
            </a:r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1</a:t>
            </a:r>
            <a:endParaRPr lang="en" altLang="ja-JP">
              <a:solidFill>
                <a:srgbClr val="A1241A"/>
              </a:solidFill>
              <a:effectLst/>
              <a:latin typeface="Monaco" pitchFamily="2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D9116F2-E108-564D-88F8-BFACDAC231B3}"/>
              </a:ext>
            </a:extLst>
          </p:cNvPr>
          <p:cNvSpPr txBox="1"/>
          <p:nvPr/>
        </p:nvSpPr>
        <p:spPr>
          <a:xfrm>
            <a:off x="344129" y="796413"/>
            <a:ext cx="4419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タプルはリストと同じように使える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BA40802-A304-D54D-809F-E98921A9F070}"/>
              </a:ext>
            </a:extLst>
          </p:cNvPr>
          <p:cNvSpPr/>
          <p:nvPr/>
        </p:nvSpPr>
        <p:spPr>
          <a:xfrm>
            <a:off x="353961" y="3449621"/>
            <a:ext cx="8475406" cy="181588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 sz="1400">
                <a:solidFill>
                  <a:srgbClr val="2FE71A"/>
                </a:solidFill>
                <a:effectLst/>
                <a:latin typeface="Monaco" pitchFamily="2" charset="0"/>
              </a:rPr>
              <a:t>3</a:t>
            </a:r>
            <a:r>
              <a:rPr lang="en" altLang="ja-JP" sz="1400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 sz="1400">
                <a:solidFill>
                  <a:srgbClr val="F2F2F2"/>
                </a:solidFill>
                <a:effectLst/>
                <a:latin typeface="Monaco" pitchFamily="2" charset="0"/>
              </a:rPr>
              <a:t>a[</a:t>
            </a:r>
            <a:r>
              <a:rPr lang="en" altLang="ja-JP" sz="1400">
                <a:solidFill>
                  <a:srgbClr val="2D961E"/>
                </a:solidFill>
                <a:effectLst/>
                <a:latin typeface="Monaco" pitchFamily="2" charset="0"/>
              </a:rPr>
              <a:t>0</a:t>
            </a:r>
            <a:r>
              <a:rPr lang="en" altLang="ja-JP" sz="1400">
                <a:solidFill>
                  <a:srgbClr val="F2F2F2"/>
                </a:solidFill>
                <a:effectLst/>
                <a:latin typeface="Monaco" pitchFamily="2" charset="0"/>
              </a:rPr>
              <a:t>] = </a:t>
            </a:r>
            <a:r>
              <a:rPr lang="en" altLang="ja-JP" sz="1400">
                <a:solidFill>
                  <a:srgbClr val="2D961E"/>
                </a:solidFill>
                <a:effectLst/>
                <a:latin typeface="Monaco" pitchFamily="2" charset="0"/>
              </a:rPr>
              <a:t>1</a:t>
            </a:r>
          </a:p>
          <a:p>
            <a:r>
              <a:rPr lang="en" altLang="ja-JP" sz="1400">
                <a:solidFill>
                  <a:srgbClr val="B42419"/>
                </a:solidFill>
                <a:effectLst/>
                <a:latin typeface="Monaco" pitchFamily="2" charset="0"/>
              </a:rPr>
              <a:t>---------------------------------------------------------------------------</a:t>
            </a:r>
          </a:p>
          <a:p>
            <a:r>
              <a:rPr lang="en" altLang="ja-JP" sz="1400">
                <a:solidFill>
                  <a:srgbClr val="B42419"/>
                </a:solidFill>
                <a:effectLst/>
                <a:latin typeface="Monaco" pitchFamily="2" charset="0"/>
              </a:rPr>
              <a:t>TypeError</a:t>
            </a:r>
            <a:r>
              <a:rPr lang="en" altLang="ja-JP" sz="1400">
                <a:solidFill>
                  <a:srgbClr val="F2F2F2"/>
                </a:solidFill>
                <a:effectLst/>
                <a:latin typeface="Monaco" pitchFamily="2" charset="0"/>
              </a:rPr>
              <a:t>                                 Traceback (most recent call last)</a:t>
            </a:r>
          </a:p>
          <a:p>
            <a:r>
              <a:rPr lang="en" altLang="ja-JP" sz="1400">
                <a:solidFill>
                  <a:srgbClr val="2FB41D"/>
                </a:solidFill>
                <a:effectLst/>
                <a:latin typeface="Monaco" pitchFamily="2" charset="0"/>
              </a:rPr>
              <a:t>&lt;ipython-input-3-c8548dbc0a7e&gt;</a:t>
            </a:r>
            <a:r>
              <a:rPr lang="en" altLang="ja-JP" sz="1400">
                <a:solidFill>
                  <a:srgbClr val="F2F2F2"/>
                </a:solidFill>
                <a:effectLst/>
                <a:latin typeface="Monaco" pitchFamily="2" charset="0"/>
              </a:rPr>
              <a:t> in </a:t>
            </a:r>
            <a:r>
              <a:rPr lang="en" altLang="ja-JP" sz="1400">
                <a:solidFill>
                  <a:srgbClr val="2EAEBB"/>
                </a:solidFill>
                <a:effectLst/>
                <a:latin typeface="Monaco" pitchFamily="2" charset="0"/>
              </a:rPr>
              <a:t>&lt;module&gt;</a:t>
            </a:r>
            <a:r>
              <a:rPr lang="en" altLang="ja-JP" sz="1400">
                <a:solidFill>
                  <a:srgbClr val="400BD9"/>
                </a:solidFill>
                <a:effectLst/>
                <a:latin typeface="Monaco" pitchFamily="2" charset="0"/>
              </a:rPr>
              <a:t>()</a:t>
            </a:r>
            <a:endParaRPr lang="en" altLang="ja-JP" sz="1400">
              <a:solidFill>
                <a:srgbClr val="2FB41D"/>
              </a:solidFill>
              <a:effectLst/>
              <a:latin typeface="Monaco" pitchFamily="2" charset="0"/>
            </a:endParaRPr>
          </a:p>
          <a:p>
            <a:r>
              <a:rPr lang="en" altLang="ja-JP" sz="1400">
                <a:solidFill>
                  <a:srgbClr val="2FB41D"/>
                </a:solidFill>
                <a:effectLst/>
                <a:latin typeface="Monaco" pitchFamily="2" charset="0"/>
              </a:rPr>
              <a:t>----&gt; 1</a:t>
            </a:r>
            <a:r>
              <a:rPr lang="en" altLang="ja-JP" sz="1400">
                <a:solidFill>
                  <a:srgbClr val="B42419"/>
                </a:solidFill>
                <a:effectLst/>
                <a:latin typeface="Monaco" pitchFamily="2" charset="0"/>
              </a:rPr>
              <a:t> </a:t>
            </a:r>
            <a:r>
              <a:rPr lang="en" altLang="ja-JP" sz="1400">
                <a:solidFill>
                  <a:srgbClr val="F2F2F2"/>
                </a:solidFill>
                <a:effectLst/>
                <a:latin typeface="Monaco" pitchFamily="2" charset="0"/>
              </a:rPr>
              <a:t>a</a:t>
            </a:r>
            <a:r>
              <a:rPr lang="en" altLang="ja-JP" sz="1400">
                <a:solidFill>
                  <a:srgbClr val="400BD9"/>
                </a:solidFill>
                <a:effectLst/>
                <a:latin typeface="Monaco" pitchFamily="2" charset="0"/>
              </a:rPr>
              <a:t>[</a:t>
            </a:r>
            <a:r>
              <a:rPr lang="en" altLang="ja-JP" sz="1400">
                <a:solidFill>
                  <a:srgbClr val="2EAEBB"/>
                </a:solidFill>
                <a:effectLst/>
                <a:latin typeface="Monaco" pitchFamily="2" charset="0"/>
              </a:rPr>
              <a:t>0</a:t>
            </a:r>
            <a:r>
              <a:rPr lang="en" altLang="ja-JP" sz="1400">
                <a:solidFill>
                  <a:srgbClr val="400BD9"/>
                </a:solidFill>
                <a:effectLst/>
                <a:latin typeface="Monaco" pitchFamily="2" charset="0"/>
              </a:rPr>
              <a:t>]</a:t>
            </a:r>
            <a:r>
              <a:rPr lang="en" altLang="ja-JP" sz="1400">
                <a:solidFill>
                  <a:srgbClr val="F2F2F2"/>
                </a:solidFill>
                <a:effectLst/>
                <a:latin typeface="Monaco" pitchFamily="2" charset="0"/>
              </a:rPr>
              <a:t> </a:t>
            </a:r>
            <a:r>
              <a:rPr lang="en" altLang="ja-JP" sz="1400">
                <a:solidFill>
                  <a:srgbClr val="400BD9"/>
                </a:solidFill>
                <a:effectLst/>
                <a:latin typeface="Monaco" pitchFamily="2" charset="0"/>
              </a:rPr>
              <a:t>=</a:t>
            </a:r>
            <a:r>
              <a:rPr lang="en" altLang="ja-JP" sz="1400">
                <a:solidFill>
                  <a:srgbClr val="F2F2F2"/>
                </a:solidFill>
                <a:effectLst/>
                <a:latin typeface="Monaco" pitchFamily="2" charset="0"/>
              </a:rPr>
              <a:t> </a:t>
            </a:r>
            <a:r>
              <a:rPr lang="en" altLang="ja-JP" sz="1400">
                <a:solidFill>
                  <a:srgbClr val="2EAEBB"/>
                </a:solidFill>
                <a:effectLst/>
                <a:latin typeface="Monaco" pitchFamily="2" charset="0"/>
              </a:rPr>
              <a:t>1</a:t>
            </a:r>
            <a:endParaRPr lang="en" altLang="ja-JP" sz="1400">
              <a:solidFill>
                <a:srgbClr val="2FB41D"/>
              </a:solidFill>
              <a:effectLst/>
              <a:latin typeface="Monaco" pitchFamily="2" charset="0"/>
            </a:endParaRPr>
          </a:p>
          <a:p>
            <a:br>
              <a:rPr lang="en" altLang="ja-JP" sz="1400">
                <a:solidFill>
                  <a:srgbClr val="F2F2F2"/>
                </a:solidFill>
                <a:effectLst/>
                <a:latin typeface="Monaco" pitchFamily="2" charset="0"/>
              </a:rPr>
            </a:br>
            <a:endParaRPr lang="en" altLang="ja-JP" sz="1400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 sz="1400">
                <a:solidFill>
                  <a:srgbClr val="B42419"/>
                </a:solidFill>
                <a:effectLst/>
                <a:latin typeface="Monaco" pitchFamily="2" charset="0"/>
              </a:rPr>
              <a:t>TypeError</a:t>
            </a:r>
            <a:r>
              <a:rPr lang="en" altLang="ja-JP" sz="1400">
                <a:solidFill>
                  <a:srgbClr val="F2F2F2"/>
                </a:solidFill>
                <a:effectLst/>
                <a:latin typeface="Monaco" pitchFamily="2" charset="0"/>
              </a:rPr>
              <a:t>: 'tuple' object does not support item assignment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C8130A7-33D7-7544-95D1-EBA743928B4B}"/>
              </a:ext>
            </a:extLst>
          </p:cNvPr>
          <p:cNvSpPr txBox="1"/>
          <p:nvPr/>
        </p:nvSpPr>
        <p:spPr>
          <a:xfrm>
            <a:off x="216309" y="2969342"/>
            <a:ext cx="5589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ただし、中身を書き換えることはできない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43403F4-E199-1648-994D-D87C40D33A0F}"/>
              </a:ext>
            </a:extLst>
          </p:cNvPr>
          <p:cNvSpPr txBox="1"/>
          <p:nvPr/>
        </p:nvSpPr>
        <p:spPr>
          <a:xfrm>
            <a:off x="314633" y="5663381"/>
            <a:ext cx="5262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タプルは関数の引数、返り値などに使う</a:t>
            </a:r>
          </a:p>
        </p:txBody>
      </p:sp>
    </p:spTree>
    <p:extLst>
      <p:ext uri="{BB962C8B-B14F-4D97-AF65-F5344CB8AC3E}">
        <p14:creationId xmlns:p14="http://schemas.microsoft.com/office/powerpoint/2010/main" val="181485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965613-0EDD-5A44-9E9C-9DC0FEBC3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14205"/>
          </a:xfrm>
        </p:spPr>
        <p:txBody>
          <a:bodyPr/>
          <a:lstStyle/>
          <a:p>
            <a:r>
              <a:rPr kumimoji="1" lang="ja-JP" altLang="en-US"/>
              <a:t>辞書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D1BA082-B3A9-1546-A8BB-E599F9F83A11}"/>
              </a:ext>
            </a:extLst>
          </p:cNvPr>
          <p:cNvSpPr/>
          <p:nvPr/>
        </p:nvSpPr>
        <p:spPr>
          <a:xfrm>
            <a:off x="447367" y="2586927"/>
            <a:ext cx="5166852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1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 = {}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b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</a:b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2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a[</a:t>
            </a:r>
            <a:r>
              <a:rPr lang="en" altLang="ja-JP">
                <a:solidFill>
                  <a:srgbClr val="C1651C"/>
                </a:solidFill>
                <a:effectLst/>
                <a:latin typeface="Monaco" pitchFamily="2" charset="0"/>
              </a:rPr>
              <a:t>"One"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] = 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1</a:t>
            </a:r>
          </a:p>
          <a:p>
            <a:endParaRPr lang="en" altLang="ja-JP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3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a[</a:t>
            </a:r>
            <a:r>
              <a:rPr lang="en" altLang="ja-JP">
                <a:solidFill>
                  <a:srgbClr val="C1651C"/>
                </a:solidFill>
                <a:effectLst/>
                <a:latin typeface="Monaco" pitchFamily="2" charset="0"/>
              </a:rPr>
              <a:t>"Two"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] = 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2</a:t>
            </a:r>
          </a:p>
          <a:p>
            <a:endParaRPr lang="en" altLang="ja-JP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4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a[</a:t>
            </a:r>
            <a:r>
              <a:rPr lang="en" altLang="ja-JP">
                <a:solidFill>
                  <a:srgbClr val="C1651C"/>
                </a:solidFill>
                <a:effectLst/>
                <a:latin typeface="Monaco" pitchFamily="2" charset="0"/>
              </a:rPr>
              <a:t>"One"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]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Out[</a:t>
            </a:r>
            <a:r>
              <a:rPr lang="en" altLang="ja-JP">
                <a:solidFill>
                  <a:srgbClr val="FC2118"/>
                </a:solidFill>
                <a:effectLst/>
                <a:latin typeface="Monaco" pitchFamily="2" charset="0"/>
              </a:rPr>
              <a:t>4</a:t>
            </a:r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1</a:t>
            </a:r>
            <a:endParaRPr lang="en" altLang="ja-JP">
              <a:solidFill>
                <a:srgbClr val="A1241A"/>
              </a:solidFill>
              <a:effectLst/>
              <a:latin typeface="Monaco" pitchFamily="2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BCA77CD-2D05-4141-8CF6-7C5AC24E0F73}"/>
              </a:ext>
            </a:extLst>
          </p:cNvPr>
          <p:cNvSpPr txBox="1"/>
          <p:nvPr/>
        </p:nvSpPr>
        <p:spPr>
          <a:xfrm>
            <a:off x="353961" y="865238"/>
            <a:ext cx="5780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辞書</a:t>
            </a:r>
            <a:r>
              <a:rPr lang="en-US" altLang="ja-JP" sz="2400" dirty="0"/>
              <a:t>(</a:t>
            </a:r>
            <a:r>
              <a:rPr lang="ja-JP" altLang="en-US" sz="2400" dirty="0"/>
              <a:t>ハッシュ</a:t>
            </a:r>
            <a:r>
              <a:rPr lang="en-US" altLang="ja-JP" sz="2400" dirty="0"/>
              <a:t>)</a:t>
            </a:r>
            <a:r>
              <a:rPr lang="ja-JP" altLang="en-US" sz="2400" dirty="0"/>
              <a:t>と呼ばれるデータ構造がある</a:t>
            </a:r>
            <a:endParaRPr kumimoji="1" lang="ja-JP" altLang="en-US" sz="24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A12DF81-043F-5446-B97B-F1EB8A12E0D0}"/>
              </a:ext>
            </a:extLst>
          </p:cNvPr>
          <p:cNvSpPr txBox="1"/>
          <p:nvPr/>
        </p:nvSpPr>
        <p:spPr>
          <a:xfrm>
            <a:off x="481780" y="5388077"/>
            <a:ext cx="6521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ここでは詳細は説明しないが、覚えておくと便利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B808B90-42E6-0445-8579-E51F6ECE095A}"/>
              </a:ext>
            </a:extLst>
          </p:cNvPr>
          <p:cNvSpPr txBox="1"/>
          <p:nvPr/>
        </p:nvSpPr>
        <p:spPr>
          <a:xfrm>
            <a:off x="452284" y="1484671"/>
            <a:ext cx="45304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「キー」に対して「値」を結びつける</a:t>
            </a:r>
            <a:endParaRPr kumimoji="1" lang="en-US" altLang="ja-JP" sz="2400" dirty="0"/>
          </a:p>
          <a:p>
            <a:r>
              <a:rPr kumimoji="1" lang="ja-JP" altLang="en-US" sz="2400" dirty="0"/>
              <a:t>「キー」も「値」もなんでもよい</a:t>
            </a:r>
          </a:p>
        </p:txBody>
      </p:sp>
    </p:spTree>
    <p:extLst>
      <p:ext uri="{BB962C8B-B14F-4D97-AF65-F5344CB8AC3E}">
        <p14:creationId xmlns:p14="http://schemas.microsoft.com/office/powerpoint/2010/main" val="41883620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CDCDC5F-24CA-664D-BBC6-234E9B67F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制御構造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97950A4-CC17-474A-ADD0-25CA76A55005}"/>
              </a:ext>
            </a:extLst>
          </p:cNvPr>
          <p:cNvSpPr/>
          <p:nvPr/>
        </p:nvSpPr>
        <p:spPr>
          <a:xfrm>
            <a:off x="535860" y="2022591"/>
            <a:ext cx="4572000" cy="646331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条件が成立した時に実行するコード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636E1D8-1FA7-4641-A9BC-86730DADF610}"/>
              </a:ext>
            </a:extLst>
          </p:cNvPr>
          <p:cNvSpPr txBox="1"/>
          <p:nvPr/>
        </p:nvSpPr>
        <p:spPr>
          <a:xfrm>
            <a:off x="255639" y="816077"/>
            <a:ext cx="766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if</a:t>
            </a:r>
            <a:r>
              <a:rPr kumimoji="1" lang="ja-JP" altLang="en-US" sz="2400" dirty="0"/>
              <a:t>文：ある条件が成立しているかどうかで処理を分岐させる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8AF9DBD-82EB-AB48-913B-8FC01E854552}"/>
              </a:ext>
            </a:extLst>
          </p:cNvPr>
          <p:cNvSpPr txBox="1"/>
          <p:nvPr/>
        </p:nvSpPr>
        <p:spPr>
          <a:xfrm>
            <a:off x="1632156" y="1386348"/>
            <a:ext cx="3183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コロンを忘れないように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41A1A38-1F31-7A49-B019-0130DC97A045}"/>
              </a:ext>
            </a:extLst>
          </p:cNvPr>
          <p:cNvSpPr txBox="1"/>
          <p:nvPr/>
        </p:nvSpPr>
        <p:spPr>
          <a:xfrm>
            <a:off x="1096298" y="2708786"/>
            <a:ext cx="2029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インデントする</a:t>
            </a: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261A12ED-DFFA-EB43-95B4-CC32B6612D62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884904" y="2733369"/>
            <a:ext cx="211394" cy="20625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F2D90C2E-FF84-A74D-8003-AC53599611B3}"/>
              </a:ext>
            </a:extLst>
          </p:cNvPr>
          <p:cNvCxnSpPr>
            <a:stCxn id="8" idx="1"/>
          </p:cNvCxnSpPr>
          <p:nvPr/>
        </p:nvCxnSpPr>
        <p:spPr>
          <a:xfrm flipH="1">
            <a:off x="1563329" y="1617181"/>
            <a:ext cx="68827" cy="38860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EA935D3-A7B5-3748-97B9-4C7158F58D10}"/>
              </a:ext>
            </a:extLst>
          </p:cNvPr>
          <p:cNvSpPr/>
          <p:nvPr/>
        </p:nvSpPr>
        <p:spPr>
          <a:xfrm>
            <a:off x="378543" y="3271288"/>
            <a:ext cx="4572000" cy="1200329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条件が成立した時に実行するコード</a:t>
            </a: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条件不成立時のコード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23A9DB6A-54BA-6446-BD13-0D12ADCC31B3}"/>
              </a:ext>
            </a:extLst>
          </p:cNvPr>
          <p:cNvSpPr/>
          <p:nvPr/>
        </p:nvSpPr>
        <p:spPr>
          <a:xfrm>
            <a:off x="368709" y="4645261"/>
            <a:ext cx="6435213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1:</a:t>
            </a:r>
          </a:p>
          <a:p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が成立した時に実行するコード</a:t>
            </a: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2:</a:t>
            </a:r>
          </a:p>
          <a:p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が不成立、かつ条件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が成立した時のコード</a:t>
            </a: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と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、いずれも不成立時のコード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0016EF1-B0D1-FF46-BBE9-227CBF2757E5}"/>
              </a:ext>
            </a:extLst>
          </p:cNvPr>
          <p:cNvSpPr txBox="1"/>
          <p:nvPr/>
        </p:nvSpPr>
        <p:spPr>
          <a:xfrm>
            <a:off x="5683045" y="3775587"/>
            <a:ext cx="3297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インデントをそろえること</a:t>
            </a:r>
          </a:p>
        </p:txBody>
      </p:sp>
    </p:spTree>
    <p:extLst>
      <p:ext uri="{BB962C8B-B14F-4D97-AF65-F5344CB8AC3E}">
        <p14:creationId xmlns:p14="http://schemas.microsoft.com/office/powerpoint/2010/main" val="25637015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0FB160-3946-C346-94FC-EC123A4F8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繰り返し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E5C208A-0CBF-1645-A20D-4277A6C72A08}"/>
              </a:ext>
            </a:extLst>
          </p:cNvPr>
          <p:cNvSpPr/>
          <p:nvPr/>
        </p:nvSpPr>
        <p:spPr>
          <a:xfrm>
            <a:off x="427704" y="1295003"/>
            <a:ext cx="4572000" cy="923330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変数 </a:t>
            </a: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リスト等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繰り返す内容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1</a:t>
            </a:r>
          </a:p>
          <a:p>
            <a:r>
              <a:rPr lang="en-US" altLang="ja-JP">
                <a:solidFill>
                  <a:srgbClr val="D4D4D4"/>
                </a:solidFill>
                <a:latin typeface="Menlo" panose="020B0609030804020204" pitchFamily="49" charset="0"/>
              </a:rPr>
              <a:t>	</a:t>
            </a:r>
            <a:r>
              <a:rPr lang="ja-JP" altLang="en-US">
                <a:solidFill>
                  <a:srgbClr val="D4D4D4"/>
                </a:solidFill>
                <a:latin typeface="Menlo" panose="020B0609030804020204" pitchFamily="49" charset="0"/>
              </a:rPr>
              <a:t>繰り返す内容</a:t>
            </a:r>
            <a:r>
              <a:rPr lang="en-US" altLang="ja-JP">
                <a:solidFill>
                  <a:srgbClr val="D4D4D4"/>
                </a:solidFill>
                <a:latin typeface="Menlo" panose="020B0609030804020204" pitchFamily="49" charset="0"/>
              </a:rPr>
              <a:t>2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76B2DB4-AA3B-5448-A00F-5B6526D366FC}"/>
              </a:ext>
            </a:extLst>
          </p:cNvPr>
          <p:cNvSpPr txBox="1"/>
          <p:nvPr/>
        </p:nvSpPr>
        <p:spPr>
          <a:xfrm>
            <a:off x="304800" y="776748"/>
            <a:ext cx="4719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指定の内容を繰り返すことができる</a:t>
            </a:r>
            <a:endParaRPr kumimoji="1" lang="ja-JP" altLang="en-US" sz="2400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9691503-2297-F74F-85EE-89EB8ED40AC1}"/>
              </a:ext>
            </a:extLst>
          </p:cNvPr>
          <p:cNvSpPr/>
          <p:nvPr/>
        </p:nvSpPr>
        <p:spPr>
          <a:xfrm>
            <a:off x="378542" y="2860029"/>
            <a:ext cx="2885768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i </a:t>
            </a: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[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]:</a:t>
            </a:r>
          </a:p>
          <a:p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	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(i)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3819DF9-2C7A-5646-A3C4-3047CCF48D71}"/>
              </a:ext>
            </a:extLst>
          </p:cNvPr>
          <p:cNvSpPr txBox="1"/>
          <p:nvPr/>
        </p:nvSpPr>
        <p:spPr>
          <a:xfrm>
            <a:off x="3726426" y="2949678"/>
            <a:ext cx="2521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0 1 2</a:t>
            </a:r>
            <a:r>
              <a:rPr kumimoji="1" lang="ja-JP" altLang="en-US" sz="2400" dirty="0"/>
              <a:t>が表示される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65CD78C-0C6E-4044-8E24-8750F65D1A6C}"/>
              </a:ext>
            </a:extLst>
          </p:cNvPr>
          <p:cNvSpPr/>
          <p:nvPr/>
        </p:nvSpPr>
        <p:spPr>
          <a:xfrm>
            <a:off x="388373" y="3971074"/>
            <a:ext cx="2866103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i </a:t>
            </a: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	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(i)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AAA5DAF-CE9E-CD4E-9BAF-616CC7B04551}"/>
              </a:ext>
            </a:extLst>
          </p:cNvPr>
          <p:cNvSpPr txBox="1"/>
          <p:nvPr/>
        </p:nvSpPr>
        <p:spPr>
          <a:xfrm>
            <a:off x="3692013" y="3986981"/>
            <a:ext cx="2930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こんな書き方もできる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551DA71-95DF-4D4F-A957-E759780ACCE0}"/>
              </a:ext>
            </a:extLst>
          </p:cNvPr>
          <p:cNvSpPr/>
          <p:nvPr/>
        </p:nvSpPr>
        <p:spPr>
          <a:xfrm>
            <a:off x="299884" y="5308261"/>
            <a:ext cx="4203290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i </a:t>
            </a: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	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(i)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03DF49F-31A4-E849-89D8-DC7124EB896F}"/>
              </a:ext>
            </a:extLst>
          </p:cNvPr>
          <p:cNvSpPr txBox="1"/>
          <p:nvPr/>
        </p:nvSpPr>
        <p:spPr>
          <a:xfrm>
            <a:off x="4748981" y="5201266"/>
            <a:ext cx="37673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100</a:t>
            </a:r>
            <a:r>
              <a:rPr kumimoji="1" lang="ja-JP" altLang="en-US" sz="2400" dirty="0"/>
              <a:t>から</a:t>
            </a:r>
            <a:r>
              <a:rPr kumimoji="1" lang="en-US" altLang="ja-JP" sz="2400" dirty="0"/>
              <a:t>200</a:t>
            </a:r>
            <a:r>
              <a:rPr kumimoji="1" lang="ja-JP" altLang="en-US" sz="2400" dirty="0"/>
              <a:t>未満まで</a:t>
            </a:r>
            <a:r>
              <a:rPr kumimoji="1" lang="en-US" altLang="ja-JP" sz="2400" dirty="0"/>
              <a:t>50</a:t>
            </a:r>
            <a:r>
              <a:rPr kumimoji="1" lang="ja-JP" altLang="en-US" sz="2400" dirty="0"/>
              <a:t>刻み</a:t>
            </a:r>
            <a:endParaRPr kumimoji="1" lang="en-US" altLang="ja-JP" sz="2400" dirty="0"/>
          </a:p>
          <a:p>
            <a:r>
              <a:rPr lang="ja-JP" altLang="en-US" sz="2400" dirty="0"/>
              <a:t>→</a:t>
            </a:r>
            <a:r>
              <a:rPr lang="en-US" altLang="ja-JP" sz="2400" dirty="0"/>
              <a:t> 100, 150</a:t>
            </a:r>
            <a:r>
              <a:rPr lang="ja-JP" altLang="en-US" sz="2400" dirty="0"/>
              <a:t>が表示される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987777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2987D7-CF30-8544-BB64-6DC784E11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関数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BC0A165-53A3-B24E-BCFB-46A3B1EB0CCB}"/>
              </a:ext>
            </a:extLst>
          </p:cNvPr>
          <p:cNvSpPr/>
          <p:nvPr/>
        </p:nvSpPr>
        <p:spPr>
          <a:xfrm>
            <a:off x="358878" y="1254826"/>
            <a:ext cx="2600632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関数名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ja-JP" altLang="en-US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引数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処理内容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1</a:t>
            </a:r>
          </a:p>
          <a:p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処理内容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2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333865F-1E3C-9E47-AB5D-8E0E842B4E83}"/>
              </a:ext>
            </a:extLst>
          </p:cNvPr>
          <p:cNvSpPr txBox="1"/>
          <p:nvPr/>
        </p:nvSpPr>
        <p:spPr>
          <a:xfrm>
            <a:off x="245807" y="678426"/>
            <a:ext cx="6377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よく使う処理を「関数」としてまとめることができる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065DDF0-63E3-9A4B-BF6D-7AC6E58956A3}"/>
              </a:ext>
            </a:extLst>
          </p:cNvPr>
          <p:cNvSpPr/>
          <p:nvPr/>
        </p:nvSpPr>
        <p:spPr>
          <a:xfrm>
            <a:off x="358878" y="2452667"/>
            <a:ext cx="2934929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hello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():</a:t>
            </a:r>
          </a:p>
          <a:p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	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hello()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hello()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706E5A8-23AA-554D-9045-68F875354FC7}"/>
              </a:ext>
            </a:extLst>
          </p:cNvPr>
          <p:cNvSpPr txBox="1"/>
          <p:nvPr/>
        </p:nvSpPr>
        <p:spPr>
          <a:xfrm>
            <a:off x="3480619" y="2507226"/>
            <a:ext cx="43572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関数は定義時には実行されない</a:t>
            </a:r>
            <a:endParaRPr kumimoji="1" lang="en-US" altLang="ja-JP" sz="2400" dirty="0"/>
          </a:p>
          <a:p>
            <a:endParaRPr lang="en-US" altLang="ja-JP" sz="2400" dirty="0"/>
          </a:p>
          <a:p>
            <a:r>
              <a:rPr kumimoji="1" lang="ja-JP" altLang="en-US" sz="2400" dirty="0"/>
              <a:t>あとで何度で</a:t>
            </a:r>
            <a:r>
              <a:rPr lang="ja-JP" altLang="en-US" sz="2400" dirty="0"/>
              <a:t>も実行できる</a:t>
            </a:r>
            <a:endParaRPr kumimoji="1" lang="ja-JP" altLang="en-US" sz="2400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412F138-13C7-9C48-A068-5747A7740B90}"/>
              </a:ext>
            </a:extLst>
          </p:cNvPr>
          <p:cNvSpPr/>
          <p:nvPr/>
        </p:nvSpPr>
        <p:spPr>
          <a:xfrm>
            <a:off x="358877" y="4303675"/>
            <a:ext cx="2964426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	return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a + b</a:t>
            </a:r>
          </a:p>
          <a:p>
            <a:b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 = add(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5C16B84-7331-1C48-A728-6829CDB5FCDF}"/>
              </a:ext>
            </a:extLst>
          </p:cNvPr>
          <p:cNvSpPr txBox="1"/>
          <p:nvPr/>
        </p:nvSpPr>
        <p:spPr>
          <a:xfrm>
            <a:off x="3588774" y="4257368"/>
            <a:ext cx="50626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関数の入力は「引数</a:t>
            </a:r>
            <a:r>
              <a:rPr kumimoji="1" lang="en-US" altLang="ja-JP" sz="2400" dirty="0"/>
              <a:t>(</a:t>
            </a:r>
            <a:r>
              <a:rPr kumimoji="1" lang="ja-JP" altLang="en-US" sz="2400" dirty="0"/>
              <a:t>ひきすう</a:t>
            </a:r>
            <a:r>
              <a:rPr kumimoji="1" lang="en-US" altLang="ja-JP" sz="2400" dirty="0"/>
              <a:t>)</a:t>
            </a:r>
            <a:r>
              <a:rPr kumimoji="1" lang="ja-JP" altLang="en-US" sz="2400" dirty="0"/>
              <a:t>」と呼ぶ</a:t>
            </a:r>
            <a:endParaRPr kumimoji="1" lang="en-US" altLang="ja-JP" sz="2400" dirty="0"/>
          </a:p>
          <a:p>
            <a:endParaRPr lang="en-US" altLang="ja-JP" sz="2400" dirty="0"/>
          </a:p>
          <a:p>
            <a:r>
              <a:rPr kumimoji="1" lang="ja-JP" altLang="en-US" sz="2400" dirty="0"/>
              <a:t>関数は</a:t>
            </a:r>
            <a:r>
              <a:rPr kumimoji="1" lang="en-US" altLang="ja-JP" sz="2400" dirty="0"/>
              <a:t>return</a:t>
            </a:r>
            <a:r>
              <a:rPr kumimoji="1" lang="ja-JP" altLang="en-US" sz="2400" dirty="0"/>
              <a:t>で値を返すことができる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5CA18D2-9456-784E-96AA-540831515F14}"/>
              </a:ext>
            </a:extLst>
          </p:cNvPr>
          <p:cNvSpPr txBox="1"/>
          <p:nvPr/>
        </p:nvSpPr>
        <p:spPr>
          <a:xfrm>
            <a:off x="314632" y="5594555"/>
            <a:ext cx="1595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c = 3</a:t>
            </a:r>
            <a:r>
              <a:rPr kumimoji="1" lang="ja-JP" altLang="en-US" sz="2400" dirty="0"/>
              <a:t>になる</a:t>
            </a:r>
          </a:p>
        </p:txBody>
      </p:sp>
    </p:spTree>
    <p:extLst>
      <p:ext uri="{BB962C8B-B14F-4D97-AF65-F5344CB8AC3E}">
        <p14:creationId xmlns:p14="http://schemas.microsoft.com/office/powerpoint/2010/main" val="27577263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259887-7AC6-3345-A24E-2BF56596E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関数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06B59F3-CC93-4F4E-A6A3-ECB4DE42833A}"/>
              </a:ext>
            </a:extLst>
          </p:cNvPr>
          <p:cNvSpPr/>
          <p:nvPr/>
        </p:nvSpPr>
        <p:spPr>
          <a:xfrm>
            <a:off x="408039" y="1088526"/>
            <a:ext cx="2934929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swap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	return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b, a</a:t>
            </a:r>
          </a:p>
          <a:p>
            <a:b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a, b = swap(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8BDFE8C-8E34-F74A-A05D-2642C7D1BC26}"/>
              </a:ext>
            </a:extLst>
          </p:cNvPr>
          <p:cNvSpPr txBox="1"/>
          <p:nvPr/>
        </p:nvSpPr>
        <p:spPr>
          <a:xfrm>
            <a:off x="3529781" y="1042219"/>
            <a:ext cx="47981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関数は複数の値を返すことができる</a:t>
            </a:r>
            <a:endParaRPr kumimoji="1" lang="en-US" altLang="ja-JP" sz="2400" dirty="0"/>
          </a:p>
          <a:p>
            <a:r>
              <a:rPr lang="en-US" altLang="ja-JP" sz="2400" dirty="0"/>
              <a:t>(</a:t>
            </a:r>
            <a:r>
              <a:rPr lang="ja-JP" altLang="en-US" sz="2400" dirty="0"/>
              <a:t>タプルになっている</a:t>
            </a:r>
            <a:r>
              <a:rPr lang="en-US" altLang="ja-JP" sz="2400" dirty="0"/>
              <a:t>)</a:t>
            </a:r>
            <a:endParaRPr kumimoji="1" lang="ja-JP" altLang="en-US" sz="2400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E761A94-A285-BF44-AC15-2314C61A968F}"/>
              </a:ext>
            </a:extLst>
          </p:cNvPr>
          <p:cNvSpPr/>
          <p:nvPr/>
        </p:nvSpPr>
        <p:spPr>
          <a:xfrm>
            <a:off x="437536" y="2789507"/>
            <a:ext cx="1882878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():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	z =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b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(z) 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99B5B19-F2BF-6648-8F1C-C994CE7B0428}"/>
              </a:ext>
            </a:extLst>
          </p:cNvPr>
          <p:cNvSpPr txBox="1"/>
          <p:nvPr/>
        </p:nvSpPr>
        <p:spPr>
          <a:xfrm>
            <a:off x="2396100" y="2689124"/>
            <a:ext cx="66495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関数内で定義した変数は</a:t>
            </a:r>
            <a:r>
              <a:rPr lang="ja-JP" altLang="en-US" sz="2400" dirty="0"/>
              <a:t>関数の中でしか見えない</a:t>
            </a:r>
            <a:endParaRPr lang="en-US" altLang="ja-JP" sz="2400" dirty="0"/>
          </a:p>
          <a:p>
            <a:r>
              <a:rPr lang="en-US" altLang="ja-JP" sz="2400" dirty="0"/>
              <a:t>(</a:t>
            </a:r>
            <a:r>
              <a:rPr lang="ja-JP" altLang="en-US" sz="2400" dirty="0"/>
              <a:t>ローカル変数</a:t>
            </a:r>
            <a:r>
              <a:rPr lang="en-US" altLang="ja-JP" sz="2400" dirty="0"/>
              <a:t>)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BF493AF-3D47-454F-9F72-D7CB345597AF}"/>
              </a:ext>
            </a:extLst>
          </p:cNvPr>
          <p:cNvSpPr txBox="1"/>
          <p:nvPr/>
        </p:nvSpPr>
        <p:spPr>
          <a:xfrm>
            <a:off x="2330246" y="3559280"/>
            <a:ext cx="2117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←エラーになる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68E1251A-D881-1F4A-8500-1BD76D3705D3}"/>
              </a:ext>
            </a:extLst>
          </p:cNvPr>
          <p:cNvSpPr/>
          <p:nvPr/>
        </p:nvSpPr>
        <p:spPr>
          <a:xfrm>
            <a:off x="486697" y="4596946"/>
            <a:ext cx="1941871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b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():</a:t>
            </a:r>
          </a:p>
          <a:p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	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(a)</a:t>
            </a:r>
          </a:p>
          <a:p>
            <a:b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func()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29EDB33-E4D3-4245-90D5-70412F9B4E5C}"/>
              </a:ext>
            </a:extLst>
          </p:cNvPr>
          <p:cNvSpPr txBox="1"/>
          <p:nvPr/>
        </p:nvSpPr>
        <p:spPr>
          <a:xfrm>
            <a:off x="2415765" y="4572002"/>
            <a:ext cx="6287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関数の外で宣言された変数は、内部から見える</a:t>
            </a:r>
            <a:endParaRPr lang="en-US" altLang="ja-JP" sz="24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C8D1C78-7AC7-FF42-97B3-34B0FE088A78}"/>
              </a:ext>
            </a:extLst>
          </p:cNvPr>
          <p:cNvSpPr txBox="1"/>
          <p:nvPr/>
        </p:nvSpPr>
        <p:spPr>
          <a:xfrm>
            <a:off x="2541639" y="5923938"/>
            <a:ext cx="2351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←</a:t>
            </a:r>
            <a:r>
              <a:rPr kumimoji="1" lang="en-US" altLang="ja-JP" sz="2400" dirty="0"/>
              <a:t>1</a:t>
            </a:r>
            <a:r>
              <a:rPr kumimoji="1" lang="ja-JP" altLang="en-US" sz="2400" dirty="0"/>
              <a:t>が表示される</a:t>
            </a:r>
          </a:p>
        </p:txBody>
      </p:sp>
    </p:spTree>
    <p:extLst>
      <p:ext uri="{BB962C8B-B14F-4D97-AF65-F5344CB8AC3E}">
        <p14:creationId xmlns:p14="http://schemas.microsoft.com/office/powerpoint/2010/main" val="1733601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参照の値渡し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57808" y="834887"/>
            <a:ext cx="5905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関数への引数は、値がコピーされて渡される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506895" y="1479707"/>
            <a:ext cx="2971800" cy="304698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altLang="ja-JP" sz="3200" dirty="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altLang="ja-JP" sz="3200" dirty="0">
                <a:solidFill>
                  <a:srgbClr val="DCDCAA"/>
                </a:solidFill>
                <a:latin typeface="Consolas" panose="020B0609020204030204" pitchFamily="49" charset="0"/>
              </a:rPr>
              <a:t>func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pt-BR" altLang="ja-JP" sz="32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	a = </a:t>
            </a:r>
            <a:r>
              <a:rPr lang="pt-BR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endParaRPr lang="pt-BR" altLang="ja-JP" sz="3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a = </a:t>
            </a:r>
            <a:r>
              <a:rPr lang="pt-BR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endParaRPr lang="pt-BR" altLang="ja-JP" sz="3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func(a)</a:t>
            </a:r>
          </a:p>
          <a:p>
            <a:r>
              <a:rPr lang="pt-BR" altLang="ja-JP" sz="320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(a)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707297" y="1479707"/>
            <a:ext cx="4742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受け取った変数に</a:t>
            </a:r>
            <a:r>
              <a:rPr kumimoji="1" lang="en-US" altLang="ja-JP" sz="2400" dirty="0"/>
              <a:t>2</a:t>
            </a:r>
            <a:r>
              <a:rPr kumimoji="1" lang="ja-JP" altLang="en-US" sz="2400" dirty="0"/>
              <a:t>を代入する関数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627784" y="3212430"/>
            <a:ext cx="46955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a</a:t>
            </a:r>
            <a:r>
              <a:rPr kumimoji="1" lang="ja-JP" altLang="en-US" sz="2400" dirty="0"/>
              <a:t>という変数を宣言して</a:t>
            </a:r>
            <a:r>
              <a:rPr kumimoji="1" lang="en-US" altLang="ja-JP" sz="2400" dirty="0"/>
              <a:t>1</a:t>
            </a:r>
            <a:r>
              <a:rPr kumimoji="1" lang="ja-JP" altLang="en-US" sz="2400" dirty="0"/>
              <a:t>を代入</a:t>
            </a:r>
            <a:endParaRPr kumimoji="1" lang="en-US" altLang="ja-JP" sz="2400" dirty="0"/>
          </a:p>
          <a:p>
            <a:r>
              <a:rPr lang="en-US" altLang="ja-JP" sz="2400" dirty="0"/>
              <a:t>a</a:t>
            </a:r>
            <a:r>
              <a:rPr lang="ja-JP" altLang="en-US" sz="2400" dirty="0"/>
              <a:t>を渡して関数を呼び出す</a:t>
            </a:r>
            <a:endParaRPr lang="en-US" altLang="ja-JP" sz="2400" dirty="0"/>
          </a:p>
          <a:p>
            <a:r>
              <a:rPr lang="en-US" altLang="ja-JP" sz="2400" dirty="0"/>
              <a:t>a</a:t>
            </a:r>
            <a:r>
              <a:rPr lang="ja-JP" altLang="en-US" sz="2400" dirty="0"/>
              <a:t>の値を表示すると変わっていない</a:t>
            </a:r>
            <a:endParaRPr kumimoji="1"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42844782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参照の値渡し</a:t>
            </a:r>
            <a:endParaRPr kumimoji="1" lang="ja-JP" altLang="en-US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49C030D-287C-0446-A476-5EB8ABC6475D}"/>
              </a:ext>
            </a:extLst>
          </p:cNvPr>
          <p:cNvSpPr/>
          <p:nvPr/>
        </p:nvSpPr>
        <p:spPr>
          <a:xfrm>
            <a:off x="1342983" y="1354723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1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AD307A2-FCC8-E340-B0F1-2E22DA0F546D}"/>
              </a:ext>
            </a:extLst>
          </p:cNvPr>
          <p:cNvSpPr/>
          <p:nvPr/>
        </p:nvSpPr>
        <p:spPr>
          <a:xfrm>
            <a:off x="1342983" y="1714763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35ACFA9-3828-B648-9959-00A76233406D}"/>
              </a:ext>
            </a:extLst>
          </p:cNvPr>
          <p:cNvSpPr/>
          <p:nvPr/>
        </p:nvSpPr>
        <p:spPr>
          <a:xfrm>
            <a:off x="1342983" y="2074803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6CB1362-6F71-4A43-A106-8025FA432910}"/>
              </a:ext>
            </a:extLst>
          </p:cNvPr>
          <p:cNvSpPr txBox="1"/>
          <p:nvPr/>
        </p:nvSpPr>
        <p:spPr>
          <a:xfrm>
            <a:off x="2783143" y="135472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5ECBBC2-18CE-5648-8653-D99EE2C8D53C}"/>
              </a:ext>
            </a:extLst>
          </p:cNvPr>
          <p:cNvSpPr txBox="1"/>
          <p:nvPr/>
        </p:nvSpPr>
        <p:spPr>
          <a:xfrm>
            <a:off x="2783143" y="171476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93577CD-1A7B-F044-89F1-B2859C6C3773}"/>
              </a:ext>
            </a:extLst>
          </p:cNvPr>
          <p:cNvSpPr txBox="1"/>
          <p:nvPr/>
        </p:nvSpPr>
        <p:spPr>
          <a:xfrm>
            <a:off x="2783143" y="207480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9" name="1 つの角を切り取った四角形 8">
            <a:extLst>
              <a:ext uri="{FF2B5EF4-FFF2-40B4-BE49-F238E27FC236}">
                <a16:creationId xmlns:a16="http://schemas.microsoft.com/office/drawing/2014/main" id="{4287F096-5D5F-9D4E-AAE3-BA7DF9954635}"/>
              </a:ext>
            </a:extLst>
          </p:cNvPr>
          <p:cNvSpPr/>
          <p:nvPr/>
        </p:nvSpPr>
        <p:spPr>
          <a:xfrm>
            <a:off x="190855" y="1390727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4A4E665E-71A0-934B-8322-453AB4ED0E1F}"/>
              </a:ext>
            </a:extLst>
          </p:cNvPr>
          <p:cNvCxnSpPr>
            <a:stCxn id="9" idx="0"/>
            <a:endCxn id="3" idx="1"/>
          </p:cNvCxnSpPr>
          <p:nvPr/>
        </p:nvCxnSpPr>
        <p:spPr>
          <a:xfrm>
            <a:off x="1054951" y="1534743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1382739" y="639733"/>
            <a:ext cx="1314784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a = </a:t>
            </a:r>
            <a:r>
              <a:rPr lang="pt-BR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endParaRPr lang="pt-BR" altLang="ja-JP" sz="3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5968195" y="659611"/>
            <a:ext cx="1766830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func(a)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449C030D-287C-0446-A476-5EB8ABC6475D}"/>
              </a:ext>
            </a:extLst>
          </p:cNvPr>
          <p:cNvSpPr/>
          <p:nvPr/>
        </p:nvSpPr>
        <p:spPr>
          <a:xfrm>
            <a:off x="6256227" y="1354723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1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FAD307A2-FCC8-E340-B0F1-2E22DA0F546D}"/>
              </a:ext>
            </a:extLst>
          </p:cNvPr>
          <p:cNvSpPr/>
          <p:nvPr/>
        </p:nvSpPr>
        <p:spPr>
          <a:xfrm>
            <a:off x="6256227" y="1714763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1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35ACFA9-3828-B648-9959-00A76233406D}"/>
              </a:ext>
            </a:extLst>
          </p:cNvPr>
          <p:cNvSpPr/>
          <p:nvPr/>
        </p:nvSpPr>
        <p:spPr>
          <a:xfrm>
            <a:off x="6256227" y="2074803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6CB1362-6F71-4A43-A106-8025FA432910}"/>
              </a:ext>
            </a:extLst>
          </p:cNvPr>
          <p:cNvSpPr txBox="1"/>
          <p:nvPr/>
        </p:nvSpPr>
        <p:spPr>
          <a:xfrm>
            <a:off x="7696387" y="135472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5ECBBC2-18CE-5648-8653-D99EE2C8D53C}"/>
              </a:ext>
            </a:extLst>
          </p:cNvPr>
          <p:cNvSpPr txBox="1"/>
          <p:nvPr/>
        </p:nvSpPr>
        <p:spPr>
          <a:xfrm>
            <a:off x="7696387" y="171476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93577CD-1A7B-F044-89F1-B2859C6C3773}"/>
              </a:ext>
            </a:extLst>
          </p:cNvPr>
          <p:cNvSpPr txBox="1"/>
          <p:nvPr/>
        </p:nvSpPr>
        <p:spPr>
          <a:xfrm>
            <a:off x="7696387" y="207480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9" name="1 つの角を切り取った四角形 18">
            <a:extLst>
              <a:ext uri="{FF2B5EF4-FFF2-40B4-BE49-F238E27FC236}">
                <a16:creationId xmlns:a16="http://schemas.microsoft.com/office/drawing/2014/main" id="{4287F096-5D5F-9D4E-AAE3-BA7DF9954635}"/>
              </a:ext>
            </a:extLst>
          </p:cNvPr>
          <p:cNvSpPr/>
          <p:nvPr/>
        </p:nvSpPr>
        <p:spPr>
          <a:xfrm>
            <a:off x="5104099" y="1390727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4A4E665E-71A0-934B-8322-453AB4ED0E1F}"/>
              </a:ext>
            </a:extLst>
          </p:cNvPr>
          <p:cNvCxnSpPr>
            <a:stCxn id="19" idx="0"/>
            <a:endCxn id="13" idx="1"/>
          </p:cNvCxnSpPr>
          <p:nvPr/>
        </p:nvCxnSpPr>
        <p:spPr>
          <a:xfrm>
            <a:off x="5968195" y="1534743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287675" y="2954519"/>
            <a:ext cx="3061253" cy="10772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altLang="ja-JP" sz="3200" dirty="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altLang="ja-JP" sz="3200" dirty="0">
                <a:solidFill>
                  <a:srgbClr val="DCDCAA"/>
                </a:solidFill>
                <a:latin typeface="Consolas" panose="020B0609020204030204" pitchFamily="49" charset="0"/>
              </a:rPr>
              <a:t>func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pt-BR" altLang="ja-JP" sz="32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	a = </a:t>
            </a:r>
            <a:r>
              <a:rPr lang="pt-BR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endParaRPr lang="pt-BR" altLang="ja-JP" sz="3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449C030D-287C-0446-A476-5EB8ABC6475D}"/>
              </a:ext>
            </a:extLst>
          </p:cNvPr>
          <p:cNvSpPr/>
          <p:nvPr/>
        </p:nvSpPr>
        <p:spPr>
          <a:xfrm>
            <a:off x="2106334" y="4482276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1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FAD307A2-FCC8-E340-B0F1-2E22DA0F546D}"/>
              </a:ext>
            </a:extLst>
          </p:cNvPr>
          <p:cNvSpPr/>
          <p:nvPr/>
        </p:nvSpPr>
        <p:spPr>
          <a:xfrm>
            <a:off x="2106334" y="4842316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2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435ACFA9-3828-B648-9959-00A76233406D}"/>
              </a:ext>
            </a:extLst>
          </p:cNvPr>
          <p:cNvSpPr/>
          <p:nvPr/>
        </p:nvSpPr>
        <p:spPr>
          <a:xfrm>
            <a:off x="2106334" y="5202356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16CB1362-6F71-4A43-A106-8025FA432910}"/>
              </a:ext>
            </a:extLst>
          </p:cNvPr>
          <p:cNvSpPr txBox="1"/>
          <p:nvPr/>
        </p:nvSpPr>
        <p:spPr>
          <a:xfrm>
            <a:off x="3546494" y="4482276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E5ECBBC2-18CE-5648-8653-D99EE2C8D53C}"/>
              </a:ext>
            </a:extLst>
          </p:cNvPr>
          <p:cNvSpPr txBox="1"/>
          <p:nvPr/>
        </p:nvSpPr>
        <p:spPr>
          <a:xfrm>
            <a:off x="3546494" y="4842316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293577CD-1A7B-F044-89F1-B2859C6C3773}"/>
              </a:ext>
            </a:extLst>
          </p:cNvPr>
          <p:cNvSpPr txBox="1"/>
          <p:nvPr/>
        </p:nvSpPr>
        <p:spPr>
          <a:xfrm>
            <a:off x="3546494" y="5202356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30" name="1 つの角を切り取った四角形 29">
            <a:extLst>
              <a:ext uri="{FF2B5EF4-FFF2-40B4-BE49-F238E27FC236}">
                <a16:creationId xmlns:a16="http://schemas.microsoft.com/office/drawing/2014/main" id="{4287F096-5D5F-9D4E-AAE3-BA7DF9954635}"/>
              </a:ext>
            </a:extLst>
          </p:cNvPr>
          <p:cNvSpPr/>
          <p:nvPr/>
        </p:nvSpPr>
        <p:spPr>
          <a:xfrm>
            <a:off x="954206" y="4518280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4A4E665E-71A0-934B-8322-453AB4ED0E1F}"/>
              </a:ext>
            </a:extLst>
          </p:cNvPr>
          <p:cNvCxnSpPr>
            <a:stCxn id="30" idx="0"/>
            <a:endCxn id="24" idx="1"/>
          </p:cNvCxnSpPr>
          <p:nvPr/>
        </p:nvCxnSpPr>
        <p:spPr>
          <a:xfrm>
            <a:off x="1818302" y="4662296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1 つの角を切り取った四角形 31">
            <a:extLst>
              <a:ext uri="{FF2B5EF4-FFF2-40B4-BE49-F238E27FC236}">
                <a16:creationId xmlns:a16="http://schemas.microsoft.com/office/drawing/2014/main" id="{4287F096-5D5F-9D4E-AAE3-BA7DF9954635}"/>
              </a:ext>
            </a:extLst>
          </p:cNvPr>
          <p:cNvSpPr/>
          <p:nvPr/>
        </p:nvSpPr>
        <p:spPr>
          <a:xfrm>
            <a:off x="192780" y="4879097"/>
            <a:ext cx="1625522" cy="286475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 err="1">
                <a:solidFill>
                  <a:schemeClr val="tx1"/>
                </a:solidFill>
              </a:rPr>
              <a:t>f</a:t>
            </a:r>
            <a:r>
              <a:rPr kumimoji="1" lang="en-US" altLang="ja-JP" sz="2000" dirty="0" err="1">
                <a:solidFill>
                  <a:schemeClr val="tx1"/>
                </a:solidFill>
              </a:rPr>
              <a:t>unc</a:t>
            </a:r>
            <a:r>
              <a:rPr kumimoji="1" lang="ja-JP" altLang="en-US" sz="2000" dirty="0">
                <a:solidFill>
                  <a:schemeClr val="tx1"/>
                </a:solidFill>
              </a:rPr>
              <a:t>内の</a:t>
            </a:r>
            <a:r>
              <a:rPr kumimoji="1" lang="en-US" altLang="ja-JP" sz="2000" dirty="0">
                <a:solidFill>
                  <a:schemeClr val="tx1"/>
                </a:solidFill>
              </a:rPr>
              <a:t>a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4A4E665E-71A0-934B-8322-453AB4ED0E1F}"/>
              </a:ext>
            </a:extLst>
          </p:cNvPr>
          <p:cNvCxnSpPr>
            <a:stCxn id="32" idx="0"/>
          </p:cNvCxnSpPr>
          <p:nvPr/>
        </p:nvCxnSpPr>
        <p:spPr>
          <a:xfrm>
            <a:off x="1818302" y="5022335"/>
            <a:ext cx="288032" cy="7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/>
          <p:cNvSpPr/>
          <p:nvPr/>
        </p:nvSpPr>
        <p:spPr>
          <a:xfrm>
            <a:off x="5855183" y="3125064"/>
            <a:ext cx="1992853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pt-BR" altLang="ja-JP" sz="320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(a)</a:t>
            </a: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449C030D-287C-0446-A476-5EB8ABC6475D}"/>
              </a:ext>
            </a:extLst>
          </p:cNvPr>
          <p:cNvSpPr/>
          <p:nvPr/>
        </p:nvSpPr>
        <p:spPr>
          <a:xfrm>
            <a:off x="6504705" y="4390487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1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FAD307A2-FCC8-E340-B0F1-2E22DA0F546D}"/>
              </a:ext>
            </a:extLst>
          </p:cNvPr>
          <p:cNvSpPr/>
          <p:nvPr/>
        </p:nvSpPr>
        <p:spPr>
          <a:xfrm>
            <a:off x="6504705" y="4750527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435ACFA9-3828-B648-9959-00A76233406D}"/>
              </a:ext>
            </a:extLst>
          </p:cNvPr>
          <p:cNvSpPr/>
          <p:nvPr/>
        </p:nvSpPr>
        <p:spPr>
          <a:xfrm>
            <a:off x="6504705" y="5110567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16CB1362-6F71-4A43-A106-8025FA432910}"/>
              </a:ext>
            </a:extLst>
          </p:cNvPr>
          <p:cNvSpPr txBox="1"/>
          <p:nvPr/>
        </p:nvSpPr>
        <p:spPr>
          <a:xfrm>
            <a:off x="7944865" y="4390487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E5ECBBC2-18CE-5648-8653-D99EE2C8D53C}"/>
              </a:ext>
            </a:extLst>
          </p:cNvPr>
          <p:cNvSpPr txBox="1"/>
          <p:nvPr/>
        </p:nvSpPr>
        <p:spPr>
          <a:xfrm>
            <a:off x="7944865" y="4750527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293577CD-1A7B-F044-89F1-B2859C6C3773}"/>
              </a:ext>
            </a:extLst>
          </p:cNvPr>
          <p:cNvSpPr txBox="1"/>
          <p:nvPr/>
        </p:nvSpPr>
        <p:spPr>
          <a:xfrm>
            <a:off x="7944865" y="5110567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42" name="1 つの角を切り取った四角形 41">
            <a:extLst>
              <a:ext uri="{FF2B5EF4-FFF2-40B4-BE49-F238E27FC236}">
                <a16:creationId xmlns:a16="http://schemas.microsoft.com/office/drawing/2014/main" id="{4287F096-5D5F-9D4E-AAE3-BA7DF9954635}"/>
              </a:ext>
            </a:extLst>
          </p:cNvPr>
          <p:cNvSpPr/>
          <p:nvPr/>
        </p:nvSpPr>
        <p:spPr>
          <a:xfrm>
            <a:off x="5352577" y="4426491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4A4E665E-71A0-934B-8322-453AB4ED0E1F}"/>
              </a:ext>
            </a:extLst>
          </p:cNvPr>
          <p:cNvCxnSpPr>
            <a:stCxn id="42" idx="0"/>
            <a:endCxn id="36" idx="1"/>
          </p:cNvCxnSpPr>
          <p:nvPr/>
        </p:nvCxnSpPr>
        <p:spPr>
          <a:xfrm>
            <a:off x="6216673" y="4570507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右矢印 43">
            <a:extLst>
              <a:ext uri="{FF2B5EF4-FFF2-40B4-BE49-F238E27FC236}">
                <a16:creationId xmlns:a16="http://schemas.microsoft.com/office/drawing/2014/main" id="{10E403BA-9457-1D47-B3EE-025FF9873DD6}"/>
              </a:ext>
            </a:extLst>
          </p:cNvPr>
          <p:cNvSpPr/>
          <p:nvPr/>
        </p:nvSpPr>
        <p:spPr>
          <a:xfrm>
            <a:off x="4043283" y="1796063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右矢印 44">
            <a:extLst>
              <a:ext uri="{FF2B5EF4-FFF2-40B4-BE49-F238E27FC236}">
                <a16:creationId xmlns:a16="http://schemas.microsoft.com/office/drawing/2014/main" id="{10E403BA-9457-1D47-B3EE-025FF9873DD6}"/>
              </a:ext>
            </a:extLst>
          </p:cNvPr>
          <p:cNvSpPr/>
          <p:nvPr/>
        </p:nvSpPr>
        <p:spPr>
          <a:xfrm>
            <a:off x="4651191" y="4820306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右矢印 45">
            <a:extLst>
              <a:ext uri="{FF2B5EF4-FFF2-40B4-BE49-F238E27FC236}">
                <a16:creationId xmlns:a16="http://schemas.microsoft.com/office/drawing/2014/main" id="{10E403BA-9457-1D47-B3EE-025FF9873DD6}"/>
              </a:ext>
            </a:extLst>
          </p:cNvPr>
          <p:cNvSpPr/>
          <p:nvPr/>
        </p:nvSpPr>
        <p:spPr>
          <a:xfrm rot="8402412">
            <a:off x="4393940" y="3046303"/>
            <a:ext cx="424022" cy="380121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35730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参照の値渡し</a:t>
            </a:r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2594113" y="1347906"/>
            <a:ext cx="3230217" cy="10772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a = [</a:t>
            </a:r>
            <a:r>
              <a:rPr lang="pt-BR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pt-BR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pt-BR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func(a)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487017" y="3523280"/>
            <a:ext cx="3120887" cy="10772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3200" dirty="0" err="1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3200" dirty="0" err="1">
                <a:solidFill>
                  <a:srgbClr val="DCDCAA"/>
                </a:solidFill>
                <a:latin typeface="Consolas" panose="020B0609020204030204" pitchFamily="49" charset="0"/>
              </a:rPr>
              <a:t>func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32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    a[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] = 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endParaRPr lang="en-US" altLang="ja-JP" sz="3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4979504" y="3523280"/>
            <a:ext cx="4045225" cy="10772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altLang="ja-JP" sz="3200" dirty="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altLang="ja-JP" sz="3200" dirty="0">
                <a:solidFill>
                  <a:srgbClr val="DCDCAA"/>
                </a:solidFill>
                <a:latin typeface="Consolas" panose="020B0609020204030204" pitchFamily="49" charset="0"/>
              </a:rPr>
              <a:t>func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pt-BR" altLang="ja-JP" sz="32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    a = [</a:t>
            </a:r>
            <a:r>
              <a:rPr lang="pt-BR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pt-BR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pt-BR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6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  <a:endParaRPr lang="pt-BR" altLang="ja-JP" sz="3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934098" y="795130"/>
            <a:ext cx="5275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リストを指す変数を、関数の引数に渡す</a:t>
            </a:r>
            <a:endParaRPr kumimoji="1" lang="ja-JP" altLang="en-US" sz="24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77576" y="2802005"/>
            <a:ext cx="40286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関数内でインデックスアクセス</a:t>
            </a:r>
            <a:endParaRPr kumimoji="1" lang="ja-JP" altLang="en-US" sz="24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30099" y="5300947"/>
            <a:ext cx="43236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元の</a:t>
            </a:r>
            <a:r>
              <a:rPr lang="en-US" altLang="ja-JP" sz="2400" dirty="0"/>
              <a:t>a</a:t>
            </a:r>
            <a:r>
              <a:rPr lang="ja-JP" altLang="en-US" sz="2400" dirty="0"/>
              <a:t>の指すリストが書き換わる</a:t>
            </a:r>
            <a:endParaRPr kumimoji="1" lang="ja-JP" altLang="en-US" sz="24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516775" y="2815760"/>
            <a:ext cx="2970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関数内でリストを代入</a:t>
            </a:r>
            <a:endParaRPr kumimoji="1" lang="ja-JP" altLang="en-US" sz="24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820380" y="5300948"/>
            <a:ext cx="4307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元の</a:t>
            </a:r>
            <a:r>
              <a:rPr lang="en-US" altLang="ja-JP" sz="2400" dirty="0"/>
              <a:t>a</a:t>
            </a:r>
            <a:r>
              <a:rPr lang="ja-JP" altLang="en-US" sz="2400" dirty="0"/>
              <a:t>の指すリストは変わらない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078313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参照の値渡し</a:t>
            </a:r>
          </a:p>
        </p:txBody>
      </p:sp>
      <p:sp>
        <p:nvSpPr>
          <p:cNvPr id="3" name="右矢印 2">
            <a:extLst>
              <a:ext uri="{FF2B5EF4-FFF2-40B4-BE49-F238E27FC236}">
                <a16:creationId xmlns:a16="http://schemas.microsoft.com/office/drawing/2014/main" id="{10E403BA-9457-1D47-B3EE-025FF9873DD6}"/>
              </a:ext>
            </a:extLst>
          </p:cNvPr>
          <p:cNvSpPr/>
          <p:nvPr/>
        </p:nvSpPr>
        <p:spPr>
          <a:xfrm>
            <a:off x="4481040" y="3526833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6D93664-AF2F-464C-8BF7-F41815058C37}"/>
              </a:ext>
            </a:extLst>
          </p:cNvPr>
          <p:cNvSpPr/>
          <p:nvPr/>
        </p:nvSpPr>
        <p:spPr>
          <a:xfrm>
            <a:off x="2143505" y="4633267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chemeClr val="tx1"/>
                </a:solidFill>
              </a:rPr>
              <a:t>0</a:t>
            </a:r>
            <a:r>
              <a:rPr lang="ja-JP" altLang="en-US" sz="1600" dirty="0">
                <a:solidFill>
                  <a:schemeClr val="tx1"/>
                </a:solidFill>
              </a:rPr>
              <a:t>番地を見よ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5" name="1 つの角を切り取った四角形 4">
            <a:extLst>
              <a:ext uri="{FF2B5EF4-FFF2-40B4-BE49-F238E27FC236}">
                <a16:creationId xmlns:a16="http://schemas.microsoft.com/office/drawing/2014/main" id="{B9499C28-ABED-5047-AE39-EF75BC1CBBD1}"/>
              </a:ext>
            </a:extLst>
          </p:cNvPr>
          <p:cNvSpPr/>
          <p:nvPr/>
        </p:nvSpPr>
        <p:spPr>
          <a:xfrm>
            <a:off x="268357" y="4644035"/>
            <a:ext cx="1554751" cy="321163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 err="1">
                <a:solidFill>
                  <a:schemeClr val="tx1"/>
                </a:solidFill>
              </a:rPr>
              <a:t>func</a:t>
            </a:r>
            <a:r>
              <a:rPr lang="ja-JP" altLang="en-US" sz="2000" dirty="0">
                <a:solidFill>
                  <a:schemeClr val="tx1"/>
                </a:solidFill>
              </a:rPr>
              <a:t>内の</a:t>
            </a:r>
            <a:r>
              <a:rPr kumimoji="1" lang="en-US" altLang="ja-JP" sz="2000" dirty="0">
                <a:solidFill>
                  <a:schemeClr val="tx1"/>
                </a:solidFill>
              </a:rPr>
              <a:t>a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D13D3E4C-90F7-3746-B6AE-BC87388740F6}"/>
              </a:ext>
            </a:extLst>
          </p:cNvPr>
          <p:cNvCxnSpPr>
            <a:stCxn id="5" idx="0"/>
            <a:endCxn id="4" idx="1"/>
          </p:cNvCxnSpPr>
          <p:nvPr/>
        </p:nvCxnSpPr>
        <p:spPr>
          <a:xfrm>
            <a:off x="1823108" y="4804617"/>
            <a:ext cx="320397" cy="86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カギ線コネクタ 6">
            <a:extLst>
              <a:ext uri="{FF2B5EF4-FFF2-40B4-BE49-F238E27FC236}">
                <a16:creationId xmlns:a16="http://schemas.microsoft.com/office/drawing/2014/main" id="{1D944275-E29A-294F-9EE9-D01107FB40D8}"/>
              </a:ext>
            </a:extLst>
          </p:cNvPr>
          <p:cNvCxnSpPr>
            <a:cxnSpLocks/>
            <a:stCxn id="4" idx="3"/>
            <a:endCxn id="8" idx="3"/>
          </p:cNvCxnSpPr>
          <p:nvPr/>
        </p:nvCxnSpPr>
        <p:spPr>
          <a:xfrm flipV="1">
            <a:off x="3583665" y="3357582"/>
            <a:ext cx="2255" cy="1455705"/>
          </a:xfrm>
          <a:prstGeom prst="bentConnector3">
            <a:avLst>
              <a:gd name="adj1" fmla="val 2478257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4C065C9-CC0C-944B-8DB3-EA3E0BBA05F6}"/>
              </a:ext>
            </a:extLst>
          </p:cNvPr>
          <p:cNvSpPr/>
          <p:nvPr/>
        </p:nvSpPr>
        <p:spPr>
          <a:xfrm>
            <a:off x="2145760" y="317756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5283292-E2EF-804A-AA75-FB3E808E0F8C}"/>
              </a:ext>
            </a:extLst>
          </p:cNvPr>
          <p:cNvSpPr/>
          <p:nvPr/>
        </p:nvSpPr>
        <p:spPr>
          <a:xfrm>
            <a:off x="2145760" y="353760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8462AE02-CB09-8542-8ED3-643259CF7F0B}"/>
              </a:ext>
            </a:extLst>
          </p:cNvPr>
          <p:cNvSpPr/>
          <p:nvPr/>
        </p:nvSpPr>
        <p:spPr>
          <a:xfrm>
            <a:off x="2145760" y="389764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3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EC8465A-A808-D04A-880B-A2B386473ACA}"/>
              </a:ext>
            </a:extLst>
          </p:cNvPr>
          <p:cNvSpPr/>
          <p:nvPr/>
        </p:nvSpPr>
        <p:spPr>
          <a:xfrm>
            <a:off x="2145760" y="4267896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chemeClr val="tx1"/>
                </a:solidFill>
              </a:rPr>
              <a:t>0</a:t>
            </a:r>
            <a:r>
              <a:rPr kumimoji="1" lang="ja-JP" altLang="en-US" sz="1600" dirty="0">
                <a:solidFill>
                  <a:schemeClr val="tx1"/>
                </a:solidFill>
              </a:rPr>
              <a:t>番地を見よ</a:t>
            </a:r>
          </a:p>
        </p:txBody>
      </p:sp>
      <p:sp>
        <p:nvSpPr>
          <p:cNvPr id="12" name="1 つの角を切り取った四角形 11">
            <a:extLst>
              <a:ext uri="{FF2B5EF4-FFF2-40B4-BE49-F238E27FC236}">
                <a16:creationId xmlns:a16="http://schemas.microsoft.com/office/drawing/2014/main" id="{492A0F18-6482-A645-86A2-6DFCA207BF63}"/>
              </a:ext>
            </a:extLst>
          </p:cNvPr>
          <p:cNvSpPr/>
          <p:nvPr/>
        </p:nvSpPr>
        <p:spPr>
          <a:xfrm>
            <a:off x="961267" y="4301741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9FD0FFD8-8062-C44D-AD35-15E293249B7C}"/>
              </a:ext>
            </a:extLst>
          </p:cNvPr>
          <p:cNvCxnSpPr/>
          <p:nvPr/>
        </p:nvCxnSpPr>
        <p:spPr>
          <a:xfrm>
            <a:off x="1825363" y="4445757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5D04DE55-5485-8B41-B1F2-D6EDDFA153C7}"/>
              </a:ext>
            </a:extLst>
          </p:cNvPr>
          <p:cNvSpPr/>
          <p:nvPr/>
        </p:nvSpPr>
        <p:spPr>
          <a:xfrm>
            <a:off x="2143505" y="3198808"/>
            <a:ext cx="1440160" cy="1080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カギ線コネクタ 14">
            <a:extLst>
              <a:ext uri="{FF2B5EF4-FFF2-40B4-BE49-F238E27FC236}">
                <a16:creationId xmlns:a16="http://schemas.microsoft.com/office/drawing/2014/main" id="{86B6D91A-5C47-C348-87D7-6D39FE7EE634}"/>
              </a:ext>
            </a:extLst>
          </p:cNvPr>
          <p:cNvCxnSpPr>
            <a:cxnSpLocks/>
            <a:stCxn id="11" idx="3"/>
            <a:endCxn id="8" idx="3"/>
          </p:cNvCxnSpPr>
          <p:nvPr/>
        </p:nvCxnSpPr>
        <p:spPr>
          <a:xfrm flipV="1">
            <a:off x="3585920" y="3357582"/>
            <a:ext cx="12700" cy="1090334"/>
          </a:xfrm>
          <a:prstGeom prst="bentConnector3">
            <a:avLst>
              <a:gd name="adj1" fmla="val 18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46D93664-AF2F-464C-8BF7-F41815058C37}"/>
              </a:ext>
            </a:extLst>
          </p:cNvPr>
          <p:cNvSpPr/>
          <p:nvPr/>
        </p:nvSpPr>
        <p:spPr>
          <a:xfrm>
            <a:off x="6410700" y="4666398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chemeClr val="tx1"/>
                </a:solidFill>
              </a:rPr>
              <a:t>0</a:t>
            </a:r>
            <a:r>
              <a:rPr lang="ja-JP" altLang="en-US" sz="1600" dirty="0">
                <a:solidFill>
                  <a:schemeClr val="tx1"/>
                </a:solidFill>
              </a:rPr>
              <a:t>番地を見よ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D13D3E4C-90F7-3746-B6AE-BC87388740F6}"/>
              </a:ext>
            </a:extLst>
          </p:cNvPr>
          <p:cNvCxnSpPr/>
          <p:nvPr/>
        </p:nvCxnSpPr>
        <p:spPr>
          <a:xfrm>
            <a:off x="6090303" y="4848275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カギ線コネクタ 18">
            <a:extLst>
              <a:ext uri="{FF2B5EF4-FFF2-40B4-BE49-F238E27FC236}">
                <a16:creationId xmlns:a16="http://schemas.microsoft.com/office/drawing/2014/main" id="{1D944275-E29A-294F-9EE9-D01107FB40D8}"/>
              </a:ext>
            </a:extLst>
          </p:cNvPr>
          <p:cNvCxnSpPr>
            <a:cxnSpLocks/>
            <a:stCxn id="16" idx="3"/>
            <a:endCxn id="20" idx="3"/>
          </p:cNvCxnSpPr>
          <p:nvPr/>
        </p:nvCxnSpPr>
        <p:spPr>
          <a:xfrm flipV="1">
            <a:off x="7850860" y="3390713"/>
            <a:ext cx="2255" cy="1455705"/>
          </a:xfrm>
          <a:prstGeom prst="bentConnector3">
            <a:avLst>
              <a:gd name="adj1" fmla="val 2478257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4C065C9-CC0C-944B-8DB3-EA3E0BBA05F6}"/>
              </a:ext>
            </a:extLst>
          </p:cNvPr>
          <p:cNvSpPr/>
          <p:nvPr/>
        </p:nvSpPr>
        <p:spPr>
          <a:xfrm>
            <a:off x="6412955" y="3210693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85283292-E2EF-804A-AA75-FB3E808E0F8C}"/>
              </a:ext>
            </a:extLst>
          </p:cNvPr>
          <p:cNvSpPr/>
          <p:nvPr/>
        </p:nvSpPr>
        <p:spPr>
          <a:xfrm>
            <a:off x="6412955" y="3570733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4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462AE02-CB09-8542-8ED3-643259CF7F0B}"/>
              </a:ext>
            </a:extLst>
          </p:cNvPr>
          <p:cNvSpPr/>
          <p:nvPr/>
        </p:nvSpPr>
        <p:spPr>
          <a:xfrm>
            <a:off x="6412955" y="3930773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3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EC8465A-A808-D04A-880B-A2B386473ACA}"/>
              </a:ext>
            </a:extLst>
          </p:cNvPr>
          <p:cNvSpPr/>
          <p:nvPr/>
        </p:nvSpPr>
        <p:spPr>
          <a:xfrm>
            <a:off x="6412955" y="4301027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chemeClr val="tx1"/>
                </a:solidFill>
              </a:rPr>
              <a:t>0</a:t>
            </a:r>
            <a:r>
              <a:rPr kumimoji="1" lang="ja-JP" altLang="en-US" sz="1600" dirty="0">
                <a:solidFill>
                  <a:schemeClr val="tx1"/>
                </a:solidFill>
              </a:rPr>
              <a:t>番地を見よ</a:t>
            </a:r>
          </a:p>
        </p:txBody>
      </p:sp>
      <p:sp>
        <p:nvSpPr>
          <p:cNvPr id="24" name="1 つの角を切り取った四角形 23">
            <a:extLst>
              <a:ext uri="{FF2B5EF4-FFF2-40B4-BE49-F238E27FC236}">
                <a16:creationId xmlns:a16="http://schemas.microsoft.com/office/drawing/2014/main" id="{492A0F18-6482-A645-86A2-6DFCA207BF63}"/>
              </a:ext>
            </a:extLst>
          </p:cNvPr>
          <p:cNvSpPr/>
          <p:nvPr/>
        </p:nvSpPr>
        <p:spPr>
          <a:xfrm>
            <a:off x="5228462" y="4334872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9FD0FFD8-8062-C44D-AD35-15E293249B7C}"/>
              </a:ext>
            </a:extLst>
          </p:cNvPr>
          <p:cNvCxnSpPr/>
          <p:nvPr/>
        </p:nvCxnSpPr>
        <p:spPr>
          <a:xfrm>
            <a:off x="6092558" y="4478888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5D04DE55-5485-8B41-B1F2-D6EDDFA153C7}"/>
              </a:ext>
            </a:extLst>
          </p:cNvPr>
          <p:cNvSpPr/>
          <p:nvPr/>
        </p:nvSpPr>
        <p:spPr>
          <a:xfrm>
            <a:off x="6410700" y="3231939"/>
            <a:ext cx="1440160" cy="1080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7" name="カギ線コネクタ 26">
            <a:extLst>
              <a:ext uri="{FF2B5EF4-FFF2-40B4-BE49-F238E27FC236}">
                <a16:creationId xmlns:a16="http://schemas.microsoft.com/office/drawing/2014/main" id="{86B6D91A-5C47-C348-87D7-6D39FE7EE634}"/>
              </a:ext>
            </a:extLst>
          </p:cNvPr>
          <p:cNvCxnSpPr>
            <a:cxnSpLocks/>
            <a:stCxn id="23" idx="3"/>
            <a:endCxn id="20" idx="3"/>
          </p:cNvCxnSpPr>
          <p:nvPr/>
        </p:nvCxnSpPr>
        <p:spPr>
          <a:xfrm flipV="1">
            <a:off x="7853115" y="3390713"/>
            <a:ext cx="12700" cy="1090334"/>
          </a:xfrm>
          <a:prstGeom prst="bentConnector3">
            <a:avLst>
              <a:gd name="adj1" fmla="val 18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カギ線コネクタ 27">
            <a:extLst>
              <a:ext uri="{FF2B5EF4-FFF2-40B4-BE49-F238E27FC236}">
                <a16:creationId xmlns:a16="http://schemas.microsoft.com/office/drawing/2014/main" id="{B9C47DDC-2E7D-6240-A5DB-E57D09694D7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382369" y="3427285"/>
            <a:ext cx="12700" cy="360040"/>
          </a:xfrm>
          <a:prstGeom prst="bentConnector3">
            <a:avLst>
              <a:gd name="adj1" fmla="val 180000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4850256" y="1286725"/>
            <a:ext cx="3120887" cy="10772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3200" dirty="0" err="1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3200" dirty="0" err="1">
                <a:solidFill>
                  <a:srgbClr val="DCDCAA"/>
                </a:solidFill>
                <a:latin typeface="Consolas" panose="020B0609020204030204" pitchFamily="49" charset="0"/>
              </a:rPr>
              <a:t>func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32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    a[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] = 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endParaRPr lang="en-US" altLang="ja-JP" sz="3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2319230" y="657604"/>
            <a:ext cx="40286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関数内でインデックスアクセス</a:t>
            </a:r>
            <a:endParaRPr kumimoji="1" lang="ja-JP" altLang="en-US" sz="2400" dirty="0"/>
          </a:p>
        </p:txBody>
      </p:sp>
      <p:sp>
        <p:nvSpPr>
          <p:cNvPr id="34" name="1 つの角を切り取った四角形 33">
            <a:extLst>
              <a:ext uri="{FF2B5EF4-FFF2-40B4-BE49-F238E27FC236}">
                <a16:creationId xmlns:a16="http://schemas.microsoft.com/office/drawing/2014/main" id="{B9499C28-ABED-5047-AE39-EF75BC1CBBD1}"/>
              </a:ext>
            </a:extLst>
          </p:cNvPr>
          <p:cNvSpPr/>
          <p:nvPr/>
        </p:nvSpPr>
        <p:spPr>
          <a:xfrm>
            <a:off x="4522852" y="4685836"/>
            <a:ext cx="1554751" cy="321163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 err="1">
                <a:solidFill>
                  <a:schemeClr val="tx1"/>
                </a:solidFill>
              </a:rPr>
              <a:t>func</a:t>
            </a:r>
            <a:r>
              <a:rPr lang="ja-JP" altLang="en-US" sz="2000" dirty="0">
                <a:solidFill>
                  <a:schemeClr val="tx1"/>
                </a:solidFill>
              </a:rPr>
              <a:t>内の</a:t>
            </a:r>
            <a:r>
              <a:rPr kumimoji="1" lang="en-US" altLang="ja-JP" sz="2000" dirty="0">
                <a:solidFill>
                  <a:schemeClr val="tx1"/>
                </a:solidFill>
              </a:rPr>
              <a:t>a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2319230" y="5571415"/>
            <a:ext cx="43236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元の</a:t>
            </a:r>
            <a:r>
              <a:rPr lang="en-US" altLang="ja-JP" sz="2400" dirty="0"/>
              <a:t>a</a:t>
            </a:r>
            <a:r>
              <a:rPr lang="ja-JP" altLang="en-US" sz="2400" dirty="0"/>
              <a:t>の指すリストが書き換わる</a:t>
            </a:r>
            <a:endParaRPr kumimoji="1" lang="ja-JP" altLang="en-US" sz="2400" dirty="0"/>
          </a:p>
        </p:txBody>
      </p:sp>
      <p:sp>
        <p:nvSpPr>
          <p:cNvPr id="36" name="正方形/長方形 35"/>
          <p:cNvSpPr/>
          <p:nvPr/>
        </p:nvSpPr>
        <p:spPr>
          <a:xfrm>
            <a:off x="498286" y="1267500"/>
            <a:ext cx="3230217" cy="10772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a = [</a:t>
            </a:r>
            <a:r>
              <a:rPr lang="pt-BR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pt-BR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pt-BR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func(a)</a:t>
            </a:r>
          </a:p>
        </p:txBody>
      </p:sp>
    </p:spTree>
    <p:extLst>
      <p:ext uri="{BB962C8B-B14F-4D97-AF65-F5344CB8AC3E}">
        <p14:creationId xmlns:p14="http://schemas.microsoft.com/office/powerpoint/2010/main" val="4274082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971579" y="2445726"/>
            <a:ext cx="6907696" cy="27730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コードブロックとは</a:t>
            </a:r>
            <a:r>
              <a:rPr kumimoji="1" lang="en-US" altLang="ja-JP" dirty="0"/>
              <a:t>(2/2)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1826345" y="2924027"/>
            <a:ext cx="1749286" cy="3267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  <p:sp>
        <p:nvSpPr>
          <p:cNvPr id="7" name="正方形/長方形 6"/>
          <p:cNvSpPr/>
          <p:nvPr/>
        </p:nvSpPr>
        <p:spPr>
          <a:xfrm>
            <a:off x="1826344" y="3729097"/>
            <a:ext cx="2246243" cy="4559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  <p:sp>
        <p:nvSpPr>
          <p:cNvPr id="3" name="正方形/長方形 2"/>
          <p:cNvSpPr/>
          <p:nvPr/>
        </p:nvSpPr>
        <p:spPr>
          <a:xfrm>
            <a:off x="236080" y="1967425"/>
            <a:ext cx="7762462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dirty="0" err="1">
                <a:latin typeface="Consolas" panose="020B0609020204030204" pitchFamily="49" charset="0"/>
              </a:rPr>
              <a:t>def</a:t>
            </a:r>
            <a:r>
              <a:rPr lang="en-US" altLang="ja-JP" sz="2800" dirty="0">
                <a:latin typeface="Consolas" panose="020B0609020204030204" pitchFamily="49" charset="0"/>
              </a:rPr>
              <a:t> fib (k, h):</a:t>
            </a:r>
          </a:p>
          <a:p>
            <a:r>
              <a:rPr lang="en-US" altLang="ja-JP" sz="2800" dirty="0">
                <a:latin typeface="Consolas" panose="020B0609020204030204" pitchFamily="49" charset="0"/>
              </a:rPr>
              <a:t>    </a:t>
            </a:r>
            <a:r>
              <a:rPr lang="en-US" altLang="ja-JP" sz="2800" dirty="0">
                <a:solidFill>
                  <a:srgbClr val="0070C0"/>
                </a:solidFill>
                <a:latin typeface="Consolas" panose="020B0609020204030204" pitchFamily="49" charset="0"/>
              </a:rPr>
              <a:t>if k in (0, 1):</a:t>
            </a:r>
          </a:p>
          <a:p>
            <a:r>
              <a:rPr lang="en-US" altLang="ja-JP" sz="2800" dirty="0">
                <a:latin typeface="Consolas" panose="020B0609020204030204" pitchFamily="49" charset="0"/>
              </a:rPr>
              <a:t>        </a:t>
            </a:r>
            <a:r>
              <a:rPr lang="en-US" altLang="ja-JP" sz="2800" dirty="0">
                <a:solidFill>
                  <a:srgbClr val="FF0000"/>
                </a:solidFill>
                <a:latin typeface="Consolas" panose="020B0609020204030204" pitchFamily="49" charset="0"/>
              </a:rPr>
              <a:t>return k</a:t>
            </a:r>
          </a:p>
          <a:p>
            <a:r>
              <a:rPr lang="en-US" altLang="ja-JP" sz="2800" dirty="0">
                <a:latin typeface="Consolas" panose="020B0609020204030204" pitchFamily="49" charset="0"/>
              </a:rPr>
              <a:t>    </a:t>
            </a:r>
            <a:r>
              <a:rPr lang="en-US" altLang="ja-JP" sz="2800" dirty="0">
                <a:solidFill>
                  <a:srgbClr val="0070C0"/>
                </a:solidFill>
                <a:latin typeface="Consolas" panose="020B0609020204030204" pitchFamily="49" charset="0"/>
              </a:rPr>
              <a:t>if k in h:</a:t>
            </a:r>
          </a:p>
          <a:p>
            <a:r>
              <a:rPr lang="en-US" altLang="ja-JP" sz="2800" dirty="0">
                <a:latin typeface="Consolas" panose="020B0609020204030204" pitchFamily="49" charset="0"/>
              </a:rPr>
              <a:t>        </a:t>
            </a:r>
            <a:r>
              <a:rPr lang="en-US" altLang="ja-JP" sz="2800" dirty="0">
                <a:solidFill>
                  <a:srgbClr val="FF0000"/>
                </a:solidFill>
                <a:latin typeface="Consolas" panose="020B0609020204030204" pitchFamily="49" charset="0"/>
              </a:rPr>
              <a:t>return h[k]</a:t>
            </a:r>
          </a:p>
          <a:p>
            <a:r>
              <a:rPr lang="en-US" altLang="ja-JP" sz="2800" dirty="0">
                <a:latin typeface="Consolas" panose="020B0609020204030204" pitchFamily="49" charset="0"/>
              </a:rPr>
              <a:t>    </a:t>
            </a:r>
            <a:r>
              <a:rPr lang="en-US" altLang="ja-JP" sz="2800" dirty="0">
                <a:solidFill>
                  <a:srgbClr val="0070C0"/>
                </a:solidFill>
                <a:latin typeface="Consolas" panose="020B0609020204030204" pitchFamily="49" charset="0"/>
              </a:rPr>
              <a:t>h[k] = fib(k-1, h) + fib(k-2, h)</a:t>
            </a:r>
          </a:p>
          <a:p>
            <a:r>
              <a:rPr lang="en-US" altLang="ja-JP" sz="2800" dirty="0">
                <a:solidFill>
                  <a:srgbClr val="0070C0"/>
                </a:solidFill>
                <a:latin typeface="Consolas" panose="020B0609020204030204" pitchFamily="49" charset="0"/>
              </a:rPr>
              <a:t>    return h[k]</a:t>
            </a:r>
            <a:endParaRPr lang="en-US" altLang="ja-JP" sz="2800" b="0" dirty="0">
              <a:solidFill>
                <a:srgbClr val="0070C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 flipH="1">
            <a:off x="532735" y="705678"/>
            <a:ext cx="66333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Python</a:t>
            </a:r>
            <a:r>
              <a:rPr kumimoji="1" lang="ja-JP" altLang="en-US" sz="2400" dirty="0"/>
              <a:t>は、コードブロックをインデントで表現する</a:t>
            </a:r>
            <a:r>
              <a:rPr kumimoji="1" lang="en-US" altLang="ja-JP" sz="2400" dirty="0"/>
              <a:t>(</a:t>
            </a:r>
            <a:r>
              <a:rPr kumimoji="1" lang="ja-JP" altLang="en-US" sz="2400" dirty="0"/>
              <a:t>オフサイドルール</a:t>
            </a:r>
            <a:r>
              <a:rPr kumimoji="1" lang="en-US" altLang="ja-JP" sz="2400" dirty="0"/>
              <a:t>)</a:t>
            </a:r>
            <a:endParaRPr kumimoji="1" lang="ja-JP" altLang="en-US" sz="2400" dirty="0"/>
          </a:p>
        </p:txBody>
      </p:sp>
      <p:cxnSp>
        <p:nvCxnSpPr>
          <p:cNvPr id="11" name="直線矢印コネクタ 10"/>
          <p:cNvCxnSpPr/>
          <p:nvPr/>
        </p:nvCxnSpPr>
        <p:spPr>
          <a:xfrm>
            <a:off x="4668936" y="2077979"/>
            <a:ext cx="0" cy="68580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/>
          <p:cNvSpPr txBox="1"/>
          <p:nvPr/>
        </p:nvSpPr>
        <p:spPr>
          <a:xfrm>
            <a:off x="3645205" y="1616314"/>
            <a:ext cx="2678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関数が作るブロック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02643" y="2851309"/>
            <a:ext cx="2552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if</a:t>
            </a:r>
            <a:r>
              <a:rPr kumimoji="1" lang="ja-JP" altLang="en-US" sz="2400" dirty="0"/>
              <a:t>文が作るブロック</a:t>
            </a:r>
          </a:p>
        </p:txBody>
      </p:sp>
      <p:cxnSp>
        <p:nvCxnSpPr>
          <p:cNvPr id="16" name="直線矢印コネクタ 15"/>
          <p:cNvCxnSpPr/>
          <p:nvPr/>
        </p:nvCxnSpPr>
        <p:spPr>
          <a:xfrm flipH="1">
            <a:off x="3575631" y="3087412"/>
            <a:ext cx="2594113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07AF2D9-C739-E44D-AE9F-7C823F77555B}"/>
              </a:ext>
            </a:extLst>
          </p:cNvPr>
          <p:cNvSpPr txBox="1"/>
          <p:nvPr/>
        </p:nvSpPr>
        <p:spPr>
          <a:xfrm>
            <a:off x="311972" y="5637007"/>
            <a:ext cx="82959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他の多くの言語では、インデントは無視される</a:t>
            </a:r>
            <a:endParaRPr kumimoji="1" lang="en-US" altLang="ja-JP" sz="2400" dirty="0"/>
          </a:p>
          <a:p>
            <a:r>
              <a:rPr lang="ja-JP" altLang="en-US" sz="2400" dirty="0"/>
              <a:t>言語仕様としてインデントが使われるのが</a:t>
            </a:r>
            <a:r>
              <a:rPr lang="en-US" altLang="ja-JP" sz="2400" dirty="0"/>
              <a:t>Python</a:t>
            </a:r>
            <a:r>
              <a:rPr lang="ja-JP" altLang="en-US" sz="2400" dirty="0"/>
              <a:t>の最大の特徴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278361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参照の値渡し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4820471" y="1356550"/>
            <a:ext cx="4045225" cy="10772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altLang="ja-JP" sz="3200" dirty="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altLang="ja-JP" sz="3200" dirty="0">
                <a:solidFill>
                  <a:srgbClr val="DCDCAA"/>
                </a:solidFill>
                <a:latin typeface="Consolas" panose="020B0609020204030204" pitchFamily="49" charset="0"/>
              </a:rPr>
              <a:t>func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pt-BR" altLang="ja-JP" sz="32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    a = [</a:t>
            </a:r>
            <a:r>
              <a:rPr lang="pt-BR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pt-BR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pt-BR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6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  <a:endParaRPr lang="pt-BR" altLang="ja-JP" sz="3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813890" y="645798"/>
            <a:ext cx="2970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関数内でリストを代入</a:t>
            </a:r>
            <a:endParaRPr kumimoji="1" lang="ja-JP" altLang="en-US" sz="2400" dirty="0"/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10E403BA-9457-1D47-B3EE-025FF9873DD6}"/>
              </a:ext>
            </a:extLst>
          </p:cNvPr>
          <p:cNvSpPr/>
          <p:nvPr/>
        </p:nvSpPr>
        <p:spPr>
          <a:xfrm>
            <a:off x="4431345" y="3218721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6D93664-AF2F-464C-8BF7-F41815058C37}"/>
              </a:ext>
            </a:extLst>
          </p:cNvPr>
          <p:cNvSpPr/>
          <p:nvPr/>
        </p:nvSpPr>
        <p:spPr>
          <a:xfrm>
            <a:off x="2093810" y="432515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chemeClr val="tx1"/>
                </a:solidFill>
              </a:rPr>
              <a:t>0</a:t>
            </a:r>
            <a:r>
              <a:rPr lang="ja-JP" altLang="en-US" sz="1600" dirty="0">
                <a:solidFill>
                  <a:schemeClr val="tx1"/>
                </a:solidFill>
              </a:rPr>
              <a:t>番地を見よ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1 つの角を切り取った四角形 6">
            <a:extLst>
              <a:ext uri="{FF2B5EF4-FFF2-40B4-BE49-F238E27FC236}">
                <a16:creationId xmlns:a16="http://schemas.microsoft.com/office/drawing/2014/main" id="{B9499C28-ABED-5047-AE39-EF75BC1CBBD1}"/>
              </a:ext>
            </a:extLst>
          </p:cNvPr>
          <p:cNvSpPr/>
          <p:nvPr/>
        </p:nvSpPr>
        <p:spPr>
          <a:xfrm>
            <a:off x="218662" y="4335923"/>
            <a:ext cx="1554751" cy="321163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 err="1">
                <a:solidFill>
                  <a:schemeClr val="tx1"/>
                </a:solidFill>
              </a:rPr>
              <a:t>func</a:t>
            </a:r>
            <a:r>
              <a:rPr lang="ja-JP" altLang="en-US" sz="2000" dirty="0">
                <a:solidFill>
                  <a:schemeClr val="tx1"/>
                </a:solidFill>
              </a:rPr>
              <a:t>内の</a:t>
            </a:r>
            <a:r>
              <a:rPr kumimoji="1" lang="en-US" altLang="ja-JP" sz="2000" dirty="0">
                <a:solidFill>
                  <a:schemeClr val="tx1"/>
                </a:solidFill>
              </a:rPr>
              <a:t>a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D13D3E4C-90F7-3746-B6AE-BC87388740F6}"/>
              </a:ext>
            </a:extLst>
          </p:cNvPr>
          <p:cNvCxnSpPr>
            <a:stCxn id="7" idx="0"/>
            <a:endCxn id="6" idx="1"/>
          </p:cNvCxnSpPr>
          <p:nvPr/>
        </p:nvCxnSpPr>
        <p:spPr>
          <a:xfrm>
            <a:off x="1773413" y="4496505"/>
            <a:ext cx="320397" cy="86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カギ線コネクタ 8">
            <a:extLst>
              <a:ext uri="{FF2B5EF4-FFF2-40B4-BE49-F238E27FC236}">
                <a16:creationId xmlns:a16="http://schemas.microsoft.com/office/drawing/2014/main" id="{1D944275-E29A-294F-9EE9-D01107FB40D8}"/>
              </a:ext>
            </a:extLst>
          </p:cNvPr>
          <p:cNvCxnSpPr>
            <a:cxnSpLocks/>
            <a:stCxn id="6" idx="3"/>
            <a:endCxn id="10" idx="3"/>
          </p:cNvCxnSpPr>
          <p:nvPr/>
        </p:nvCxnSpPr>
        <p:spPr>
          <a:xfrm flipV="1">
            <a:off x="3533970" y="3049470"/>
            <a:ext cx="2255" cy="1455705"/>
          </a:xfrm>
          <a:prstGeom prst="bentConnector3">
            <a:avLst>
              <a:gd name="adj1" fmla="val 2478257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4C065C9-CC0C-944B-8DB3-EA3E0BBA05F6}"/>
              </a:ext>
            </a:extLst>
          </p:cNvPr>
          <p:cNvSpPr/>
          <p:nvPr/>
        </p:nvSpPr>
        <p:spPr>
          <a:xfrm>
            <a:off x="2096065" y="2869450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5283292-E2EF-804A-AA75-FB3E808E0F8C}"/>
              </a:ext>
            </a:extLst>
          </p:cNvPr>
          <p:cNvSpPr/>
          <p:nvPr/>
        </p:nvSpPr>
        <p:spPr>
          <a:xfrm>
            <a:off x="2096065" y="3229490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462AE02-CB09-8542-8ED3-643259CF7F0B}"/>
              </a:ext>
            </a:extLst>
          </p:cNvPr>
          <p:cNvSpPr/>
          <p:nvPr/>
        </p:nvSpPr>
        <p:spPr>
          <a:xfrm>
            <a:off x="2096065" y="3589530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3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EC8465A-A808-D04A-880B-A2B386473ACA}"/>
              </a:ext>
            </a:extLst>
          </p:cNvPr>
          <p:cNvSpPr/>
          <p:nvPr/>
        </p:nvSpPr>
        <p:spPr>
          <a:xfrm>
            <a:off x="2096065" y="395978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chemeClr val="tx1"/>
                </a:solidFill>
              </a:rPr>
              <a:t>0</a:t>
            </a:r>
            <a:r>
              <a:rPr kumimoji="1" lang="ja-JP" altLang="en-US" sz="1600" dirty="0">
                <a:solidFill>
                  <a:schemeClr val="tx1"/>
                </a:solidFill>
              </a:rPr>
              <a:t>番地を見よ</a:t>
            </a:r>
          </a:p>
        </p:txBody>
      </p:sp>
      <p:sp>
        <p:nvSpPr>
          <p:cNvPr id="14" name="1 つの角を切り取った四角形 13">
            <a:extLst>
              <a:ext uri="{FF2B5EF4-FFF2-40B4-BE49-F238E27FC236}">
                <a16:creationId xmlns:a16="http://schemas.microsoft.com/office/drawing/2014/main" id="{492A0F18-6482-A645-86A2-6DFCA207BF63}"/>
              </a:ext>
            </a:extLst>
          </p:cNvPr>
          <p:cNvSpPr/>
          <p:nvPr/>
        </p:nvSpPr>
        <p:spPr>
          <a:xfrm>
            <a:off x="911572" y="3993629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9FD0FFD8-8062-C44D-AD35-15E293249B7C}"/>
              </a:ext>
            </a:extLst>
          </p:cNvPr>
          <p:cNvCxnSpPr/>
          <p:nvPr/>
        </p:nvCxnSpPr>
        <p:spPr>
          <a:xfrm>
            <a:off x="1775668" y="4137645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5D04DE55-5485-8B41-B1F2-D6EDDFA153C7}"/>
              </a:ext>
            </a:extLst>
          </p:cNvPr>
          <p:cNvSpPr/>
          <p:nvPr/>
        </p:nvSpPr>
        <p:spPr>
          <a:xfrm>
            <a:off x="2093810" y="2890696"/>
            <a:ext cx="1440160" cy="1080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カギ線コネクタ 16">
            <a:extLst>
              <a:ext uri="{FF2B5EF4-FFF2-40B4-BE49-F238E27FC236}">
                <a16:creationId xmlns:a16="http://schemas.microsoft.com/office/drawing/2014/main" id="{86B6D91A-5C47-C348-87D7-6D39FE7EE634}"/>
              </a:ext>
            </a:extLst>
          </p:cNvPr>
          <p:cNvCxnSpPr>
            <a:cxnSpLocks/>
            <a:stCxn id="13" idx="3"/>
            <a:endCxn id="10" idx="3"/>
          </p:cNvCxnSpPr>
          <p:nvPr/>
        </p:nvCxnSpPr>
        <p:spPr>
          <a:xfrm flipV="1">
            <a:off x="3536225" y="3049470"/>
            <a:ext cx="12700" cy="1090334"/>
          </a:xfrm>
          <a:prstGeom prst="bentConnector3">
            <a:avLst>
              <a:gd name="adj1" fmla="val 18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46D93664-AF2F-464C-8BF7-F41815058C37}"/>
              </a:ext>
            </a:extLst>
          </p:cNvPr>
          <p:cNvSpPr/>
          <p:nvPr/>
        </p:nvSpPr>
        <p:spPr>
          <a:xfrm>
            <a:off x="6361005" y="4358286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chemeClr val="tx1"/>
                </a:solidFill>
              </a:rPr>
              <a:t>5</a:t>
            </a:r>
            <a:r>
              <a:rPr lang="ja-JP" altLang="en-US" sz="1600" dirty="0">
                <a:solidFill>
                  <a:schemeClr val="tx1"/>
                </a:solidFill>
              </a:rPr>
              <a:t>番地を見よ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D13D3E4C-90F7-3746-B6AE-BC87388740F6}"/>
              </a:ext>
            </a:extLst>
          </p:cNvPr>
          <p:cNvCxnSpPr/>
          <p:nvPr/>
        </p:nvCxnSpPr>
        <p:spPr>
          <a:xfrm>
            <a:off x="6040608" y="4540163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カギ線コネクタ 19">
            <a:extLst>
              <a:ext uri="{FF2B5EF4-FFF2-40B4-BE49-F238E27FC236}">
                <a16:creationId xmlns:a16="http://schemas.microsoft.com/office/drawing/2014/main" id="{1D944275-E29A-294F-9EE9-D01107FB40D8}"/>
              </a:ext>
            </a:extLst>
          </p:cNvPr>
          <p:cNvCxnSpPr>
            <a:cxnSpLocks/>
            <a:stCxn id="18" idx="3"/>
            <a:endCxn id="31" idx="3"/>
          </p:cNvCxnSpPr>
          <p:nvPr/>
        </p:nvCxnSpPr>
        <p:spPr>
          <a:xfrm>
            <a:off x="7801165" y="4538306"/>
            <a:ext cx="5569" cy="346591"/>
          </a:xfrm>
          <a:prstGeom prst="bentConnector3">
            <a:avLst>
              <a:gd name="adj1" fmla="val 4204866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94C065C9-CC0C-944B-8DB3-EA3E0BBA05F6}"/>
              </a:ext>
            </a:extLst>
          </p:cNvPr>
          <p:cNvSpPr/>
          <p:nvPr/>
        </p:nvSpPr>
        <p:spPr>
          <a:xfrm>
            <a:off x="6363260" y="2902581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5283292-E2EF-804A-AA75-FB3E808E0F8C}"/>
              </a:ext>
            </a:extLst>
          </p:cNvPr>
          <p:cNvSpPr/>
          <p:nvPr/>
        </p:nvSpPr>
        <p:spPr>
          <a:xfrm>
            <a:off x="6363260" y="3262621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2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462AE02-CB09-8542-8ED3-643259CF7F0B}"/>
              </a:ext>
            </a:extLst>
          </p:cNvPr>
          <p:cNvSpPr/>
          <p:nvPr/>
        </p:nvSpPr>
        <p:spPr>
          <a:xfrm>
            <a:off x="6363260" y="3622661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3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8EC8465A-A808-D04A-880B-A2B386473ACA}"/>
              </a:ext>
            </a:extLst>
          </p:cNvPr>
          <p:cNvSpPr/>
          <p:nvPr/>
        </p:nvSpPr>
        <p:spPr>
          <a:xfrm>
            <a:off x="6363260" y="399291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chemeClr val="tx1"/>
                </a:solidFill>
              </a:rPr>
              <a:t>0</a:t>
            </a:r>
            <a:r>
              <a:rPr kumimoji="1" lang="ja-JP" altLang="en-US" sz="1600" dirty="0">
                <a:solidFill>
                  <a:schemeClr val="tx1"/>
                </a:solidFill>
              </a:rPr>
              <a:t>番地を見よ</a:t>
            </a:r>
          </a:p>
        </p:txBody>
      </p:sp>
      <p:sp>
        <p:nvSpPr>
          <p:cNvPr id="25" name="1 つの角を切り取った四角形 24">
            <a:extLst>
              <a:ext uri="{FF2B5EF4-FFF2-40B4-BE49-F238E27FC236}">
                <a16:creationId xmlns:a16="http://schemas.microsoft.com/office/drawing/2014/main" id="{492A0F18-6482-A645-86A2-6DFCA207BF63}"/>
              </a:ext>
            </a:extLst>
          </p:cNvPr>
          <p:cNvSpPr/>
          <p:nvPr/>
        </p:nvSpPr>
        <p:spPr>
          <a:xfrm>
            <a:off x="5178767" y="4026760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9FD0FFD8-8062-C44D-AD35-15E293249B7C}"/>
              </a:ext>
            </a:extLst>
          </p:cNvPr>
          <p:cNvCxnSpPr/>
          <p:nvPr/>
        </p:nvCxnSpPr>
        <p:spPr>
          <a:xfrm>
            <a:off x="6042863" y="4170776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5D04DE55-5485-8B41-B1F2-D6EDDFA153C7}"/>
              </a:ext>
            </a:extLst>
          </p:cNvPr>
          <p:cNvSpPr/>
          <p:nvPr/>
        </p:nvSpPr>
        <p:spPr>
          <a:xfrm>
            <a:off x="6361005" y="2923827"/>
            <a:ext cx="1440160" cy="1080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8" name="カギ線コネクタ 27">
            <a:extLst>
              <a:ext uri="{FF2B5EF4-FFF2-40B4-BE49-F238E27FC236}">
                <a16:creationId xmlns:a16="http://schemas.microsoft.com/office/drawing/2014/main" id="{86B6D91A-5C47-C348-87D7-6D39FE7EE634}"/>
              </a:ext>
            </a:extLst>
          </p:cNvPr>
          <p:cNvCxnSpPr>
            <a:cxnSpLocks/>
            <a:stCxn id="24" idx="3"/>
            <a:endCxn id="21" idx="3"/>
          </p:cNvCxnSpPr>
          <p:nvPr/>
        </p:nvCxnSpPr>
        <p:spPr>
          <a:xfrm flipV="1">
            <a:off x="7803420" y="3082601"/>
            <a:ext cx="12700" cy="1090334"/>
          </a:xfrm>
          <a:prstGeom prst="bentConnector3">
            <a:avLst>
              <a:gd name="adj1" fmla="val 18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1 つの角を切り取った四角形 29">
            <a:extLst>
              <a:ext uri="{FF2B5EF4-FFF2-40B4-BE49-F238E27FC236}">
                <a16:creationId xmlns:a16="http://schemas.microsoft.com/office/drawing/2014/main" id="{B9499C28-ABED-5047-AE39-EF75BC1CBBD1}"/>
              </a:ext>
            </a:extLst>
          </p:cNvPr>
          <p:cNvSpPr/>
          <p:nvPr/>
        </p:nvSpPr>
        <p:spPr>
          <a:xfrm>
            <a:off x="4473157" y="4377724"/>
            <a:ext cx="1554751" cy="321163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 err="1">
                <a:solidFill>
                  <a:schemeClr val="tx1"/>
                </a:solidFill>
              </a:rPr>
              <a:t>func</a:t>
            </a:r>
            <a:r>
              <a:rPr lang="ja-JP" altLang="en-US" sz="2000" dirty="0">
                <a:solidFill>
                  <a:schemeClr val="tx1"/>
                </a:solidFill>
              </a:rPr>
              <a:t>内の</a:t>
            </a:r>
            <a:r>
              <a:rPr kumimoji="1" lang="en-US" altLang="ja-JP" sz="2000" dirty="0">
                <a:solidFill>
                  <a:schemeClr val="tx1"/>
                </a:solidFill>
              </a:rPr>
              <a:t>a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94C065C9-CC0C-944B-8DB3-EA3E0BBA05F6}"/>
              </a:ext>
            </a:extLst>
          </p:cNvPr>
          <p:cNvSpPr/>
          <p:nvPr/>
        </p:nvSpPr>
        <p:spPr>
          <a:xfrm>
            <a:off x="6366574" y="4704877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4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85283292-E2EF-804A-AA75-FB3E808E0F8C}"/>
              </a:ext>
            </a:extLst>
          </p:cNvPr>
          <p:cNvSpPr/>
          <p:nvPr/>
        </p:nvSpPr>
        <p:spPr>
          <a:xfrm>
            <a:off x="6366574" y="5064917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5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8462AE02-CB09-8542-8ED3-643259CF7F0B}"/>
              </a:ext>
            </a:extLst>
          </p:cNvPr>
          <p:cNvSpPr/>
          <p:nvPr/>
        </p:nvSpPr>
        <p:spPr>
          <a:xfrm>
            <a:off x="6366574" y="5424957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6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5D04DE55-5485-8B41-B1F2-D6EDDFA153C7}"/>
              </a:ext>
            </a:extLst>
          </p:cNvPr>
          <p:cNvSpPr/>
          <p:nvPr/>
        </p:nvSpPr>
        <p:spPr>
          <a:xfrm>
            <a:off x="6361005" y="4718326"/>
            <a:ext cx="1440160" cy="1080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2277550" y="6029214"/>
            <a:ext cx="4307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元の</a:t>
            </a:r>
            <a:r>
              <a:rPr lang="en-US" altLang="ja-JP" sz="2400" dirty="0"/>
              <a:t>a</a:t>
            </a:r>
            <a:r>
              <a:rPr lang="ja-JP" altLang="en-US" sz="2400" dirty="0"/>
              <a:t>の指すリストは変わらない</a:t>
            </a:r>
            <a:endParaRPr kumimoji="1" lang="ja-JP" altLang="en-US" sz="2400" dirty="0"/>
          </a:p>
        </p:txBody>
      </p:sp>
      <p:sp>
        <p:nvSpPr>
          <p:cNvPr id="38" name="正方形/長方形 37"/>
          <p:cNvSpPr/>
          <p:nvPr/>
        </p:nvSpPr>
        <p:spPr>
          <a:xfrm>
            <a:off x="448591" y="1366657"/>
            <a:ext cx="3230217" cy="10772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a = [</a:t>
            </a:r>
            <a:r>
              <a:rPr lang="pt-BR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pt-BR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pt-BR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func(a)</a:t>
            </a:r>
          </a:p>
        </p:txBody>
      </p:sp>
    </p:spTree>
    <p:extLst>
      <p:ext uri="{BB962C8B-B14F-4D97-AF65-F5344CB8AC3E}">
        <p14:creationId xmlns:p14="http://schemas.microsoft.com/office/powerpoint/2010/main" val="1343060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ライブラリのインポートの仕方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37930" y="787006"/>
            <a:ext cx="7960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Python</a:t>
            </a:r>
            <a:r>
              <a:rPr kumimoji="1" lang="ja-JP" altLang="en-US" sz="2400" dirty="0"/>
              <a:t>では、ライブラリはモジュールやパッケージと呼ばれる</a:t>
            </a:r>
            <a:endParaRPr kumimoji="1" lang="en-US" altLang="ja-JP" sz="2400" dirty="0"/>
          </a:p>
          <a:p>
            <a:r>
              <a:rPr kumimoji="1" lang="en-US" altLang="ja-JP" sz="2400" dirty="0"/>
              <a:t>(</a:t>
            </a:r>
            <a:r>
              <a:rPr kumimoji="1" lang="ja-JP" altLang="en-US" sz="2400" dirty="0"/>
              <a:t>複数のモジュールをまとめたものがパッケージ</a:t>
            </a:r>
            <a:r>
              <a:rPr kumimoji="1" lang="en-US" altLang="ja-JP" sz="2400" dirty="0"/>
              <a:t>)</a:t>
            </a:r>
          </a:p>
          <a:p>
            <a:r>
              <a:rPr lang="ja-JP" altLang="en-US" sz="2400" dirty="0"/>
              <a:t>ライブラリを使いたい場合は</a:t>
            </a:r>
            <a:r>
              <a:rPr lang="en-US" altLang="ja-JP" sz="2400" dirty="0"/>
              <a:t>import</a:t>
            </a:r>
            <a:r>
              <a:rPr lang="ja-JP" altLang="en-US" sz="2400" dirty="0"/>
              <a:t>文を使う</a:t>
            </a:r>
            <a:endParaRPr kumimoji="1" lang="ja-JP" altLang="en-US" sz="24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37930" y="2225066"/>
            <a:ext cx="3975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例：三角関数が使いたい場合</a:t>
            </a:r>
            <a:endParaRPr lang="en-US" altLang="ja-JP" sz="2400" dirty="0"/>
          </a:p>
        </p:txBody>
      </p:sp>
      <p:sp>
        <p:nvSpPr>
          <p:cNvPr id="7" name="正方形/長方形 6"/>
          <p:cNvSpPr/>
          <p:nvPr/>
        </p:nvSpPr>
        <p:spPr>
          <a:xfrm>
            <a:off x="337930" y="2693629"/>
            <a:ext cx="43832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/>
              <a:t>math</a:t>
            </a:r>
            <a:r>
              <a:rPr lang="ja-JP" altLang="en-US" sz="2400" dirty="0"/>
              <a:t>モジュールをインポートする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337930" y="3220280"/>
            <a:ext cx="4108507" cy="206210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32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 math</a:t>
            </a:r>
          </a:p>
          <a:p>
            <a:b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a = </a:t>
            </a:r>
            <a:r>
              <a:rPr lang="en-US" altLang="ja-JP" sz="3200" dirty="0" err="1">
                <a:solidFill>
                  <a:srgbClr val="D4D4D4"/>
                </a:solidFill>
                <a:latin typeface="Consolas" panose="020B0609020204030204" pitchFamily="49" charset="0"/>
              </a:rPr>
              <a:t>math.sin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b = </a:t>
            </a:r>
            <a:r>
              <a:rPr lang="en-US" altLang="ja-JP" sz="3200" dirty="0" err="1">
                <a:solidFill>
                  <a:srgbClr val="D4D4D4"/>
                </a:solidFill>
                <a:latin typeface="Consolas" panose="020B0609020204030204" pitchFamily="49" charset="0"/>
              </a:rPr>
              <a:t>math.cos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2.0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ja-JP" sz="3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337930" y="5489838"/>
            <a:ext cx="523444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/>
              <a:t>「モジュール名</a:t>
            </a:r>
            <a:r>
              <a:rPr lang="en-US" altLang="ja-JP" sz="2400" dirty="0"/>
              <a:t>.</a:t>
            </a:r>
            <a:r>
              <a:rPr lang="ja-JP" altLang="en-US" sz="2400" dirty="0"/>
              <a:t>関数名</a:t>
            </a:r>
            <a:r>
              <a:rPr lang="en-US" altLang="ja-JP" sz="2400" dirty="0"/>
              <a:t>(</a:t>
            </a:r>
            <a:r>
              <a:rPr lang="ja-JP" altLang="en-US" sz="2400" dirty="0"/>
              <a:t>引数</a:t>
            </a:r>
            <a:r>
              <a:rPr lang="en-US" altLang="ja-JP" sz="2400" dirty="0"/>
              <a:t>)</a:t>
            </a:r>
            <a:r>
              <a:rPr lang="ja-JP" altLang="en-US" sz="2400" dirty="0"/>
              <a:t>」の形で</a:t>
            </a:r>
            <a:endParaRPr lang="en-US" altLang="ja-JP" sz="2400" dirty="0"/>
          </a:p>
          <a:p>
            <a:r>
              <a:rPr lang="en-US" altLang="ja-JP" sz="2400" dirty="0"/>
              <a:t>math</a:t>
            </a:r>
            <a:r>
              <a:rPr lang="ja-JP" altLang="en-US" sz="2400" dirty="0"/>
              <a:t>モジュールの中の関数を呼びだす</a:t>
            </a:r>
          </a:p>
        </p:txBody>
      </p:sp>
    </p:spTree>
    <p:extLst>
      <p:ext uri="{BB962C8B-B14F-4D97-AF65-F5344CB8AC3E}">
        <p14:creationId xmlns:p14="http://schemas.microsoft.com/office/powerpoint/2010/main" val="1016277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ライブラリのインポートの仕方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08113" y="795131"/>
            <a:ext cx="7798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いちいちモジュール名を書きたくない場合は</a:t>
            </a:r>
            <a:r>
              <a:rPr kumimoji="1" lang="en-US" altLang="ja-JP" sz="2400" dirty="0"/>
              <a:t>from</a:t>
            </a:r>
            <a:r>
              <a:rPr kumimoji="1" lang="ja-JP" altLang="en-US" sz="2400" dirty="0"/>
              <a:t>文を使う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308113" y="1398899"/>
            <a:ext cx="5923722" cy="206210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32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 math </a:t>
            </a:r>
            <a:r>
              <a:rPr lang="en-US" altLang="ja-JP" sz="32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 sin, cos</a:t>
            </a:r>
          </a:p>
          <a:p>
            <a:b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a = sin(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b = cos(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2.0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87012" y="3839818"/>
            <a:ext cx="8569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「</a:t>
            </a:r>
            <a:r>
              <a:rPr lang="en-US" altLang="ja-JP" sz="2400" dirty="0"/>
              <a:t>*</a:t>
            </a:r>
            <a:r>
              <a:rPr lang="ja-JP" altLang="en-US" sz="2400" dirty="0"/>
              <a:t>」を使うことで、そのモジュール内の関数すべて使うこともできる</a:t>
            </a:r>
            <a:endParaRPr kumimoji="1" lang="en-US" altLang="ja-JP" sz="2400" dirty="0"/>
          </a:p>
        </p:txBody>
      </p:sp>
      <p:sp>
        <p:nvSpPr>
          <p:cNvPr id="7" name="正方形/長方形 6"/>
          <p:cNvSpPr/>
          <p:nvPr/>
        </p:nvSpPr>
        <p:spPr>
          <a:xfrm>
            <a:off x="308113" y="4411942"/>
            <a:ext cx="4572000" cy="1938992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math </a:t>
            </a:r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*</a:t>
            </a:r>
          </a:p>
          <a:p>
            <a:b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a = sin(</a:t>
            </a:r>
            <a:r>
              <a:rPr lang="en-US" altLang="ja-JP" sz="2400" dirty="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b = cos(</a:t>
            </a:r>
            <a:r>
              <a:rPr lang="en-US" altLang="ja-JP" sz="2400" dirty="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c = tan(</a:t>
            </a:r>
            <a:r>
              <a:rPr lang="en-US" altLang="ja-JP" sz="2400" dirty="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ja-JP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 flipH="1">
            <a:off x="5233944" y="5039139"/>
            <a:ext cx="3751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(</a:t>
            </a:r>
            <a:r>
              <a:rPr kumimoji="1" lang="ja-JP" altLang="en-US" sz="2000" dirty="0"/>
              <a:t>思わぬバグの元なので非推奨</a:t>
            </a:r>
            <a:r>
              <a:rPr kumimoji="1" lang="en-US" altLang="ja-JP" sz="2000" dirty="0"/>
              <a:t>)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20941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ライブラリのインポートの仕方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437321" y="1246101"/>
            <a:ext cx="7315201" cy="9541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8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matplotlib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pyplot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plt</a:t>
            </a:r>
            <a:endParaRPr lang="en-US" altLang="ja-JP" sz="2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28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numpy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np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47870" y="777716"/>
            <a:ext cx="821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インポートするライブラリに別名をつけたい場合は「</a:t>
            </a:r>
            <a:r>
              <a:rPr lang="en-US" altLang="ja-JP" sz="2400" dirty="0"/>
              <a:t>as</a:t>
            </a:r>
            <a:r>
              <a:rPr lang="ja-JP" altLang="en-US" sz="2400" dirty="0"/>
              <a:t>」を使う</a:t>
            </a:r>
            <a:endParaRPr kumimoji="1" lang="ja-JP" altLang="en-US" sz="2400" dirty="0"/>
          </a:p>
        </p:txBody>
      </p:sp>
      <p:sp>
        <p:nvSpPr>
          <p:cNvPr id="6" name="正方形/長方形 5"/>
          <p:cNvSpPr/>
          <p:nvPr/>
        </p:nvSpPr>
        <p:spPr>
          <a:xfrm>
            <a:off x="387254" y="4437678"/>
            <a:ext cx="8140147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altLang="ja-JP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rgbClr val="D4D4D4"/>
                </a:solidFill>
                <a:latin typeface="Consolas" panose="020B0609020204030204" pitchFamily="49" charset="0"/>
              </a:rPr>
              <a:t>thorlabs_kinesis</a:t>
            </a:r>
            <a:r>
              <a:rPr lang="en-US" altLang="ja-JP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ja-JP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rgbClr val="D4D4D4"/>
                </a:solidFill>
                <a:latin typeface="Consolas" panose="020B0609020204030204" pitchFamily="49" charset="0"/>
              </a:rPr>
              <a:t>integrated_stepper_motors</a:t>
            </a:r>
            <a:r>
              <a:rPr lang="en-US" altLang="ja-JP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 altLang="ja-JP" dirty="0">
                <a:solidFill>
                  <a:srgbClr val="D4D4D4"/>
                </a:solidFill>
                <a:latin typeface="Consolas" panose="020B0609020204030204" pitchFamily="49" charset="0"/>
              </a:rPr>
              <a:t> ism</a:t>
            </a:r>
            <a:endParaRPr lang="en-US" altLang="ja-JP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87254" y="2376864"/>
            <a:ext cx="3345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上記二つはよく使われる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87254" y="3761140"/>
            <a:ext cx="5753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長いクラス名に省略形をつけるのもよくある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166998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2986FE-FBC1-CB43-B771-5B974BC86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プロットの仕方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6C6E637-ABFC-0042-9A08-82A1D09FC3D2}"/>
              </a:ext>
            </a:extLst>
          </p:cNvPr>
          <p:cNvSpPr txBox="1"/>
          <p:nvPr/>
        </p:nvSpPr>
        <p:spPr>
          <a:xfrm>
            <a:off x="422786" y="766916"/>
            <a:ext cx="3710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matplotlib</a:t>
            </a:r>
            <a:r>
              <a:rPr kumimoji="1" lang="ja-JP" altLang="en-US" sz="2400" dirty="0"/>
              <a:t>の</a:t>
            </a:r>
            <a:r>
              <a:rPr kumimoji="1" lang="en-US" altLang="ja-JP" sz="2400" dirty="0"/>
              <a:t>pyplot</a:t>
            </a:r>
            <a:r>
              <a:rPr kumimoji="1" lang="ja-JP" altLang="en-US" sz="2400" dirty="0"/>
              <a:t>を用いる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103A34B-BFBD-EF4D-8D51-332DA9B3280C}"/>
              </a:ext>
            </a:extLst>
          </p:cNvPr>
          <p:cNvSpPr/>
          <p:nvPr/>
        </p:nvSpPr>
        <p:spPr>
          <a:xfrm>
            <a:off x="447367" y="1975125"/>
            <a:ext cx="5373329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matplotlib 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pyplot 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plt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E44AED8-8310-F447-A04C-2EA14D86AB67}"/>
              </a:ext>
            </a:extLst>
          </p:cNvPr>
          <p:cNvSpPr txBox="1"/>
          <p:nvPr/>
        </p:nvSpPr>
        <p:spPr>
          <a:xfrm>
            <a:off x="363794" y="1474838"/>
            <a:ext cx="3841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最初にインポート宣言をする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FC76442-A692-2E45-A221-0706F3DAEB6F}"/>
              </a:ext>
            </a:extLst>
          </p:cNvPr>
          <p:cNvSpPr txBox="1"/>
          <p:nvPr/>
        </p:nvSpPr>
        <p:spPr>
          <a:xfrm>
            <a:off x="353961" y="2389238"/>
            <a:ext cx="7942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matplotlib</a:t>
            </a:r>
            <a:r>
              <a:rPr kumimoji="1" lang="ja-JP" altLang="en-US" sz="2400" dirty="0"/>
              <a:t>内の</a:t>
            </a:r>
            <a:r>
              <a:rPr kumimoji="1" lang="en-US" altLang="ja-JP" sz="2400" dirty="0"/>
              <a:t>pyplot</a:t>
            </a:r>
            <a:r>
              <a:rPr kumimoji="1" lang="ja-JP" altLang="en-US" sz="2400" dirty="0"/>
              <a:t>というライブラリを</a:t>
            </a:r>
            <a:r>
              <a:rPr kumimoji="1" lang="en-US" altLang="ja-JP" sz="2400" dirty="0"/>
              <a:t>plt</a:t>
            </a:r>
            <a:r>
              <a:rPr kumimoji="1" lang="ja-JP" altLang="en-US" sz="2400" dirty="0"/>
              <a:t>という名前で使う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16D3BF7-4A5B-704F-8DEB-B8CD5CB2567D}"/>
              </a:ext>
            </a:extLst>
          </p:cNvPr>
          <p:cNvSpPr txBox="1"/>
          <p:nvPr/>
        </p:nvSpPr>
        <p:spPr>
          <a:xfrm>
            <a:off x="285135" y="3067664"/>
            <a:ext cx="5599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リストを渡すと折れ線グラフを描いてくれる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E8A2C5B-CCA9-D141-9013-6B2809B1ADC6}"/>
              </a:ext>
            </a:extLst>
          </p:cNvPr>
          <p:cNvSpPr/>
          <p:nvPr/>
        </p:nvSpPr>
        <p:spPr>
          <a:xfrm>
            <a:off x="437535" y="3577784"/>
            <a:ext cx="4572000" cy="646331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x = [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plt.plot(x)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E773B36B-8C61-B14B-BA76-9B42E3246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05" y="4408537"/>
            <a:ext cx="3311217" cy="223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6320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BBAE6B5-832B-3441-84E7-C15F04D17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プロットの仕方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B778CD2-FCC2-B34D-A7D6-DC011F4C69EE}"/>
              </a:ext>
            </a:extLst>
          </p:cNvPr>
          <p:cNvSpPr txBox="1"/>
          <p:nvPr/>
        </p:nvSpPr>
        <p:spPr>
          <a:xfrm>
            <a:off x="157316" y="757084"/>
            <a:ext cx="80714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リストを二つ渡すと、それぞれ</a:t>
            </a:r>
            <a:r>
              <a:rPr kumimoji="1" lang="en-US" altLang="ja-JP" sz="2400" dirty="0"/>
              <a:t>x</a:t>
            </a:r>
            <a:r>
              <a:rPr kumimoji="1" lang="ja-JP" altLang="en-US" sz="2400" dirty="0"/>
              <a:t>軸、</a:t>
            </a:r>
            <a:r>
              <a:rPr kumimoji="1" lang="en-US" altLang="ja-JP" sz="2400" dirty="0"/>
              <a:t>y</a:t>
            </a:r>
            <a:r>
              <a:rPr kumimoji="1" lang="ja-JP" altLang="en-US" sz="2400" dirty="0"/>
              <a:t>軸としてプロットしてくれる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7E966E7-2EC1-6F42-A4F3-A91D9A932AF0}"/>
              </a:ext>
            </a:extLst>
          </p:cNvPr>
          <p:cNvSpPr/>
          <p:nvPr/>
        </p:nvSpPr>
        <p:spPr>
          <a:xfrm>
            <a:off x="378542" y="1367727"/>
            <a:ext cx="4572000" cy="3139321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random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x = []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y = []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dx =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dy =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i </a:t>
            </a: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	dx += random.random() -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0.5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	dy += random.random() -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0.5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	x.append(dx)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	y.append(dy)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plt.plot(x,y)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344A027-9378-BD41-9497-DF2FC090D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692" y="1970137"/>
            <a:ext cx="3488198" cy="235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7867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1FB588F-DE6B-6C46-9E95-B0DCE5CCA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070"/>
            <a:ext cx="9144000" cy="514205"/>
          </a:xfrm>
        </p:spPr>
        <p:txBody>
          <a:bodyPr/>
          <a:lstStyle/>
          <a:p>
            <a:r>
              <a:rPr kumimoji="1" lang="ja-JP" altLang="en-US"/>
              <a:t>プロットの仕方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56EED70-6032-1E4A-9546-41A17163422A}"/>
              </a:ext>
            </a:extLst>
          </p:cNvPr>
          <p:cNvSpPr txBox="1"/>
          <p:nvPr/>
        </p:nvSpPr>
        <p:spPr>
          <a:xfrm>
            <a:off x="717755" y="796412"/>
            <a:ext cx="2222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散布図も描ける</a:t>
            </a:r>
            <a:endParaRPr kumimoji="1" lang="ja-JP" altLang="en-US" sz="24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C14B4DF-8424-E04B-B738-48570411CE20}"/>
              </a:ext>
            </a:extLst>
          </p:cNvPr>
          <p:cNvSpPr/>
          <p:nvPr/>
        </p:nvSpPr>
        <p:spPr>
          <a:xfrm>
            <a:off x="870155" y="1411295"/>
            <a:ext cx="4572000" cy="1754326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x = []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y = []</a:t>
            </a: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i </a:t>
            </a: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	x.append(random.random())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	y.append(random.random())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plt.scatter(x,y)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73EC9CE-373E-354E-B3A3-616349A89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027" y="3543299"/>
            <a:ext cx="4196121" cy="282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79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1441A0-6C03-044D-AA4B-A21E580AC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Python</a:t>
            </a:r>
            <a:r>
              <a:rPr lang="ja-JP" altLang="en-US"/>
              <a:t>の強み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187813C-0581-0540-A0A1-25FE09AF05D8}"/>
              </a:ext>
            </a:extLst>
          </p:cNvPr>
          <p:cNvSpPr txBox="1"/>
          <p:nvPr/>
        </p:nvSpPr>
        <p:spPr>
          <a:xfrm>
            <a:off x="204395" y="796066"/>
            <a:ext cx="51828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Q. </a:t>
            </a:r>
            <a:r>
              <a:rPr kumimoji="1" lang="ja-JP" altLang="en-US" sz="2400" dirty="0"/>
              <a:t>なぜ</a:t>
            </a:r>
            <a:r>
              <a:rPr kumimoji="1" lang="en-US" altLang="ja-JP" sz="2400" dirty="0"/>
              <a:t>Python</a:t>
            </a:r>
            <a:r>
              <a:rPr kumimoji="1" lang="ja-JP" altLang="en-US" sz="2400" dirty="0"/>
              <a:t>が広く使われているか？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D8F6C32-429F-1F43-A8FF-32505F918B1E}"/>
              </a:ext>
            </a:extLst>
          </p:cNvPr>
          <p:cNvSpPr txBox="1"/>
          <p:nvPr/>
        </p:nvSpPr>
        <p:spPr>
          <a:xfrm>
            <a:off x="206187" y="1303468"/>
            <a:ext cx="5833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A. </a:t>
            </a:r>
            <a:r>
              <a:rPr kumimoji="1" lang="ja-JP" altLang="en-US" sz="2400" dirty="0"/>
              <a:t>ライブラリやフレームワークが豊富だから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6867F69-2B49-6147-A4C8-4FFAA63BA364}"/>
              </a:ext>
            </a:extLst>
          </p:cNvPr>
          <p:cNvSpPr txBox="1"/>
          <p:nvPr/>
        </p:nvSpPr>
        <p:spPr>
          <a:xfrm>
            <a:off x="215153" y="1825179"/>
            <a:ext cx="2287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ライブラリとは？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F8E90B6-6265-6C4F-AB6E-40755E53B0BB}"/>
              </a:ext>
            </a:extLst>
          </p:cNvPr>
          <p:cNvSpPr txBox="1"/>
          <p:nvPr/>
        </p:nvSpPr>
        <p:spPr>
          <a:xfrm>
            <a:off x="547743" y="2321077"/>
            <a:ext cx="668804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よくつかう便利な機能が目的別にまとめられたもの</a:t>
            </a:r>
            <a:endParaRPr kumimoji="1" lang="en-US" altLang="ja-JP" sz="2400" dirty="0"/>
          </a:p>
          <a:p>
            <a:r>
              <a:rPr lang="ja-JP" altLang="en-US" sz="2400" dirty="0"/>
              <a:t>・</a:t>
            </a:r>
            <a:r>
              <a:rPr lang="en-US" altLang="ja-JP" sz="2400" dirty="0"/>
              <a:t> </a:t>
            </a:r>
            <a:r>
              <a:rPr lang="ja-JP" altLang="en-US" sz="2400" dirty="0"/>
              <a:t>数学関数</a:t>
            </a:r>
            <a:endParaRPr lang="en-US" altLang="ja-JP" sz="2400" dirty="0"/>
          </a:p>
          <a:p>
            <a:r>
              <a:rPr lang="ja-JP" altLang="en-US" sz="2400" dirty="0"/>
              <a:t>・</a:t>
            </a:r>
            <a:r>
              <a:rPr lang="en-US" altLang="ja-JP" sz="2400" dirty="0"/>
              <a:t> </a:t>
            </a:r>
            <a:r>
              <a:rPr lang="ja-JP" altLang="en-US" sz="2400" dirty="0"/>
              <a:t>ファイル操作</a:t>
            </a:r>
            <a:endParaRPr lang="en-US" altLang="ja-JP" sz="2400" dirty="0"/>
          </a:p>
          <a:p>
            <a:r>
              <a:rPr lang="ja-JP" altLang="en-US" sz="2400" dirty="0"/>
              <a:t>・</a:t>
            </a:r>
            <a:r>
              <a:rPr lang="en-US" altLang="ja-JP" sz="2400" dirty="0"/>
              <a:t> </a:t>
            </a:r>
            <a:r>
              <a:rPr lang="ja-JP" altLang="en-US" sz="2400" dirty="0"/>
              <a:t>図のプロット等</a:t>
            </a:r>
            <a:endParaRPr kumimoji="1" lang="en-US" altLang="ja-JP" sz="24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2FA5BCD-3138-1D42-A710-525016BEF13E}"/>
              </a:ext>
            </a:extLst>
          </p:cNvPr>
          <p:cNvSpPr txBox="1"/>
          <p:nvPr/>
        </p:nvSpPr>
        <p:spPr>
          <a:xfrm>
            <a:off x="202453" y="4111179"/>
            <a:ext cx="3036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フレームワークとは？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FAE5433-DD51-594C-B4B6-1879B564D3FC}"/>
              </a:ext>
            </a:extLst>
          </p:cNvPr>
          <p:cNvSpPr txBox="1"/>
          <p:nvPr/>
        </p:nvSpPr>
        <p:spPr>
          <a:xfrm>
            <a:off x="535043" y="4607077"/>
            <a:ext cx="64799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ある目的を達成するための枠組み</a:t>
            </a:r>
            <a:endParaRPr lang="en-US" altLang="ja-JP" sz="2400" dirty="0"/>
          </a:p>
          <a:p>
            <a:r>
              <a:rPr lang="ja-JP" altLang="en-US" sz="2400" dirty="0"/>
              <a:t>・</a:t>
            </a:r>
            <a:r>
              <a:rPr lang="en-US" altLang="ja-JP" sz="2400" dirty="0"/>
              <a:t> </a:t>
            </a:r>
            <a:r>
              <a:rPr lang="ja-JP" altLang="en-US" sz="2400" dirty="0"/>
              <a:t>ウェブ開発でよく用いられる</a:t>
            </a:r>
            <a:r>
              <a:rPr lang="en-US" altLang="ja-JP" sz="2400" dirty="0"/>
              <a:t>Django</a:t>
            </a:r>
          </a:p>
          <a:p>
            <a:r>
              <a:rPr kumimoji="1" lang="ja-JP" altLang="en-US" sz="2400" dirty="0"/>
              <a:t>・</a:t>
            </a:r>
            <a:r>
              <a:rPr kumimoji="1" lang="en-US" altLang="ja-JP" sz="2400" dirty="0"/>
              <a:t> </a:t>
            </a:r>
            <a:r>
              <a:rPr kumimoji="1" lang="ja-JP" altLang="en-US" sz="2400" dirty="0"/>
              <a:t>機械学習でよく用いられる</a:t>
            </a:r>
            <a:r>
              <a:rPr kumimoji="1" lang="en-US" altLang="ja-JP" sz="2400" dirty="0"/>
              <a:t>TensorFlow</a:t>
            </a:r>
            <a:r>
              <a:rPr kumimoji="1" lang="ja-JP" altLang="en-US" sz="2400" dirty="0"/>
              <a:t>や</a:t>
            </a:r>
            <a:r>
              <a:rPr kumimoji="1" lang="en-US" altLang="ja-JP" sz="2400" dirty="0"/>
              <a:t>Chainer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862099" y="5944395"/>
            <a:ext cx="7695953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Python</a:t>
            </a:r>
            <a:r>
              <a:rPr lang="ja-JP" altLang="en-US" sz="3200" dirty="0"/>
              <a:t>には、およそ「あったらいいな」がある</a:t>
            </a:r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4252601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031E78-CB71-3D49-9989-A15D8FAF3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のインストール方法</a:t>
            </a:r>
            <a:r>
              <a:rPr kumimoji="1" lang="en-US" altLang="ja-JP"/>
              <a:t> (1/3)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DCDD9B2-4EBB-664D-B66E-801697005D3D}"/>
              </a:ext>
            </a:extLst>
          </p:cNvPr>
          <p:cNvSpPr txBox="1"/>
          <p:nvPr/>
        </p:nvSpPr>
        <p:spPr>
          <a:xfrm>
            <a:off x="281641" y="842085"/>
            <a:ext cx="72426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Python</a:t>
            </a:r>
            <a:r>
              <a:rPr kumimoji="1" lang="ja-JP" altLang="en-US" sz="2400" dirty="0"/>
              <a:t>そのもののインストールは難しくない</a:t>
            </a:r>
            <a:endParaRPr kumimoji="1" lang="en-US" altLang="ja-JP" sz="2400" dirty="0"/>
          </a:p>
          <a:p>
            <a:r>
              <a:rPr kumimoji="1" lang="ja-JP" altLang="en-US" sz="2400" dirty="0"/>
              <a:t>・</a:t>
            </a:r>
            <a:r>
              <a:rPr kumimoji="1" lang="en-US" altLang="ja-JP" sz="2400" dirty="0"/>
              <a:t> </a:t>
            </a:r>
            <a:r>
              <a:rPr kumimoji="1" lang="ja-JP" altLang="en-US" sz="2400" dirty="0"/>
              <a:t>公式サイトからダウンロード</a:t>
            </a:r>
            <a:r>
              <a:rPr kumimoji="1" lang="en-US" altLang="ja-JP" sz="2400" dirty="0"/>
              <a:t>&amp;</a:t>
            </a:r>
            <a:r>
              <a:rPr kumimoji="1" lang="ja-JP" altLang="en-US" sz="2400" dirty="0"/>
              <a:t>インストールすれば良い</a:t>
            </a:r>
            <a:endParaRPr kumimoji="1" lang="en-US" altLang="ja-JP" sz="24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825E473-4327-CD48-B1CB-2BEB88E725DB}"/>
              </a:ext>
            </a:extLst>
          </p:cNvPr>
          <p:cNvSpPr txBox="1"/>
          <p:nvPr/>
        </p:nvSpPr>
        <p:spPr>
          <a:xfrm>
            <a:off x="459961" y="1563105"/>
            <a:ext cx="3103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solidFill>
                  <a:srgbClr val="FF0000"/>
                </a:solidFill>
              </a:rPr>
              <a:t>問題はパッケージ管理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373AD98-7EC4-7346-96A7-AEB95725BC3D}"/>
              </a:ext>
            </a:extLst>
          </p:cNvPr>
          <p:cNvSpPr txBox="1"/>
          <p:nvPr/>
        </p:nvSpPr>
        <p:spPr>
          <a:xfrm>
            <a:off x="138061" y="2180304"/>
            <a:ext cx="8576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Python</a:t>
            </a:r>
            <a:r>
              <a:rPr kumimoji="1" lang="ja-JP" altLang="en-US" sz="2400" dirty="0"/>
              <a:t>には標準で含むライブラリの他に、多数のライブラリがある</a:t>
            </a:r>
            <a:endParaRPr kumimoji="1" lang="en-US" altLang="ja-JP" sz="2400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0613E0A7-EAFA-5149-B928-65C601655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19" y="3028335"/>
            <a:ext cx="5027202" cy="3574026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CBFA2FE-77B1-5640-BB42-982A15867B33}"/>
              </a:ext>
            </a:extLst>
          </p:cNvPr>
          <p:cNvSpPr txBox="1"/>
          <p:nvPr/>
        </p:nvSpPr>
        <p:spPr>
          <a:xfrm>
            <a:off x="5466735" y="2998839"/>
            <a:ext cx="29338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PyPI</a:t>
            </a:r>
          </a:p>
          <a:p>
            <a:r>
              <a:rPr lang="en-US" altLang="ja-JP" sz="2400" dirty="0"/>
              <a:t>Python Package Index</a:t>
            </a:r>
          </a:p>
          <a:p>
            <a:r>
              <a:rPr kumimoji="1" lang="ja-JP" altLang="en-US" sz="2400" dirty="0"/>
              <a:t>現時点で</a:t>
            </a:r>
            <a:r>
              <a:rPr kumimoji="1" lang="en-US" altLang="ja-JP" sz="2400" dirty="0"/>
              <a:t>179710</a:t>
            </a:r>
            <a:r>
              <a:rPr kumimoji="1" lang="ja-JP" altLang="en-US" sz="2400" dirty="0"/>
              <a:t>個</a:t>
            </a:r>
          </a:p>
        </p:txBody>
      </p:sp>
    </p:spTree>
    <p:extLst>
      <p:ext uri="{BB962C8B-B14F-4D97-AF65-F5344CB8AC3E}">
        <p14:creationId xmlns:p14="http://schemas.microsoft.com/office/powerpoint/2010/main" val="3078606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172E96-16ED-334F-9D4E-3A9916F73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4B0AE8F-3A13-DA4D-9871-ACCE9EA82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393" y="1117077"/>
            <a:ext cx="6832899" cy="2448455"/>
          </a:xfrm>
          <a:prstGeom prst="rect">
            <a:avLst/>
          </a:prstGeom>
        </p:spPr>
      </p:pic>
      <p:sp>
        <p:nvSpPr>
          <p:cNvPr id="6" name="円/楕円 5">
            <a:extLst>
              <a:ext uri="{FF2B5EF4-FFF2-40B4-BE49-F238E27FC236}">
                <a16:creationId xmlns:a16="http://schemas.microsoft.com/office/drawing/2014/main" id="{0256F089-704A-F740-A82A-1F8D1A2A90D0}"/>
              </a:ext>
            </a:extLst>
          </p:cNvPr>
          <p:cNvSpPr/>
          <p:nvPr/>
        </p:nvSpPr>
        <p:spPr>
          <a:xfrm>
            <a:off x="6153374" y="978946"/>
            <a:ext cx="580913" cy="387276"/>
          </a:xfrm>
          <a:prstGeom prst="ellipse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25268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0E9BAC-0745-DD4F-8190-619EC6547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56AB1DF-A349-5947-BB81-DE504AA41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18" y="1463039"/>
            <a:ext cx="7688883" cy="3522853"/>
          </a:xfrm>
          <a:prstGeom prst="rect">
            <a:avLst/>
          </a:prstGeom>
        </p:spPr>
      </p:pic>
      <p:sp>
        <p:nvSpPr>
          <p:cNvPr id="4" name="円/楕円 3">
            <a:extLst>
              <a:ext uri="{FF2B5EF4-FFF2-40B4-BE49-F238E27FC236}">
                <a16:creationId xmlns:a16="http://schemas.microsoft.com/office/drawing/2014/main" id="{827946BD-F380-9145-80A7-A1B40AB4C0EF}"/>
              </a:ext>
            </a:extLst>
          </p:cNvPr>
          <p:cNvSpPr/>
          <p:nvPr/>
        </p:nvSpPr>
        <p:spPr>
          <a:xfrm>
            <a:off x="2829262" y="1559859"/>
            <a:ext cx="1118794" cy="484094"/>
          </a:xfrm>
          <a:prstGeom prst="ellipse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  <p:sp>
        <p:nvSpPr>
          <p:cNvPr id="5" name="円/楕円 4">
            <a:extLst>
              <a:ext uri="{FF2B5EF4-FFF2-40B4-BE49-F238E27FC236}">
                <a16:creationId xmlns:a16="http://schemas.microsoft.com/office/drawing/2014/main" id="{E95058D3-0198-AF40-808F-359D52A5114E}"/>
              </a:ext>
            </a:extLst>
          </p:cNvPr>
          <p:cNvSpPr/>
          <p:nvPr/>
        </p:nvSpPr>
        <p:spPr>
          <a:xfrm>
            <a:off x="2067262" y="3646842"/>
            <a:ext cx="1030940" cy="485888"/>
          </a:xfrm>
          <a:prstGeom prst="ellipse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23959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</a:spPr>
      <a:bodyPr wrap="none">
        <a:spAutoFit/>
      </a:bodyPr>
      <a:lstStyle>
        <a:defPPr>
          <a:defRPr sz="3200" dirty="0">
            <a:solidFill>
              <a:srgbClr val="C586C0"/>
            </a:solidFill>
            <a:latin typeface="Consolas" panose="020B0609020204030204" pitchFamily="49" charset="0"/>
          </a:defRPr>
        </a:defPPr>
      </a:lstStyle>
    </a:spDef>
    <a:lnDef>
      <a:spPr>
        <a:ln>
          <a:solidFill>
            <a:schemeClr val="tx1"/>
          </a:solidFill>
          <a:headEnd type="none"/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kumimoji="1"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4195</TotalTime>
  <Words>3052</Words>
  <Application>Microsoft Macintosh PowerPoint</Application>
  <PresentationFormat>画面に合わせる (4:3)</PresentationFormat>
  <Paragraphs>760</Paragraphs>
  <Slides>56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56</vt:i4>
      </vt:variant>
    </vt:vector>
  </HeadingPairs>
  <TitlesOfParts>
    <vt:vector size="63" baseType="lpstr">
      <vt:lpstr>ＭＳ Ｐゴシック</vt:lpstr>
      <vt:lpstr>Arial</vt:lpstr>
      <vt:lpstr>Calibri</vt:lpstr>
      <vt:lpstr>Consolas</vt:lpstr>
      <vt:lpstr>Menlo</vt:lpstr>
      <vt:lpstr>Monaco</vt:lpstr>
      <vt:lpstr>Office テーマ</vt:lpstr>
      <vt:lpstr>プログラミングとは何か？(1/3)</vt:lpstr>
      <vt:lpstr>プログラミングとは何か？(2/3)</vt:lpstr>
      <vt:lpstr>プログラミングとは何か？(3/3)</vt:lpstr>
      <vt:lpstr>コードブロックとは(1/2)</vt:lpstr>
      <vt:lpstr>コードブロックとは(2/2)</vt:lpstr>
      <vt:lpstr>Pythonの強み</vt:lpstr>
      <vt:lpstr>Pythonのインストール方法 (1/3)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Pythonのインストール方法 (2/3)</vt:lpstr>
      <vt:lpstr>Pythonのインストール (3/3)</vt:lpstr>
      <vt:lpstr>Pythonの実行方法 (1/4)</vt:lpstr>
      <vt:lpstr>Pythonの実行方法 – コマンドライン</vt:lpstr>
      <vt:lpstr>Pythonの実行方法 – IPython</vt:lpstr>
      <vt:lpstr>Pythonの実行方法 – Jupyter Notebook</vt:lpstr>
      <vt:lpstr>PowerPoint プレゼンテーション</vt:lpstr>
      <vt:lpstr>Pythonの文法</vt:lpstr>
      <vt:lpstr>変数</vt:lpstr>
      <vt:lpstr>変数</vt:lpstr>
      <vt:lpstr>変数</vt:lpstr>
      <vt:lpstr>変数</vt:lpstr>
      <vt:lpstr>変数の型</vt:lpstr>
      <vt:lpstr>変数の型</vt:lpstr>
      <vt:lpstr>変数の型</vt:lpstr>
      <vt:lpstr>変数の型</vt:lpstr>
      <vt:lpstr>演算</vt:lpstr>
      <vt:lpstr>リスト</vt:lpstr>
      <vt:lpstr>リスト</vt:lpstr>
      <vt:lpstr>リストのメモリ上の表現</vt:lpstr>
      <vt:lpstr>リストのメモリ上での表現</vt:lpstr>
      <vt:lpstr>リストと変数のコピー</vt:lpstr>
      <vt:lpstr>リストと変数のコピー</vt:lpstr>
      <vt:lpstr>タプル</vt:lpstr>
      <vt:lpstr>タプル</vt:lpstr>
      <vt:lpstr>辞書</vt:lpstr>
      <vt:lpstr>制御構造</vt:lpstr>
      <vt:lpstr>繰り返し</vt:lpstr>
      <vt:lpstr>関数</vt:lpstr>
      <vt:lpstr>関数</vt:lpstr>
      <vt:lpstr>参照の値渡し</vt:lpstr>
      <vt:lpstr>参照の値渡し</vt:lpstr>
      <vt:lpstr>参照の値渡し</vt:lpstr>
      <vt:lpstr>参照の値渡し</vt:lpstr>
      <vt:lpstr>参照の値渡し</vt:lpstr>
      <vt:lpstr>ライブラリのインポートの仕方</vt:lpstr>
      <vt:lpstr>ライブラリのインポートの仕方</vt:lpstr>
      <vt:lpstr>ライブラリのインポートの仕方</vt:lpstr>
      <vt:lpstr>プロットの仕方</vt:lpstr>
      <vt:lpstr>プロットの仕方</vt:lpstr>
      <vt:lpstr>プロットの仕方</vt:lpstr>
    </vt:vector>
  </TitlesOfParts>
  <Company>東京大学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>Hiroshi Watanabe</dc:creator>
  <cp:lastModifiedBy>Microsoft Office ユーザー</cp:lastModifiedBy>
  <cp:revision>876</cp:revision>
  <dcterms:created xsi:type="dcterms:W3CDTF">2016-11-24T05:38:34Z</dcterms:created>
  <dcterms:modified xsi:type="dcterms:W3CDTF">2019-05-21T09:41:12Z</dcterms:modified>
</cp:coreProperties>
</file>